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8" r:id="rId4"/>
  </p:sldMasterIdLst>
  <p:notesMasterIdLst>
    <p:notesMasterId r:id="rId38"/>
  </p:notesMasterIdLst>
  <p:sldIdLst>
    <p:sldId id="256" r:id="rId5"/>
    <p:sldId id="257" r:id="rId6"/>
    <p:sldId id="258" r:id="rId7"/>
    <p:sldId id="259" r:id="rId8"/>
    <p:sldId id="260" r:id="rId9"/>
    <p:sldId id="267" r:id="rId10"/>
    <p:sldId id="261" r:id="rId11"/>
    <p:sldId id="266" r:id="rId12"/>
    <p:sldId id="262" r:id="rId13"/>
    <p:sldId id="263" r:id="rId14"/>
    <p:sldId id="264" r:id="rId15"/>
    <p:sldId id="265" r:id="rId16"/>
    <p:sldId id="268" r:id="rId17"/>
    <p:sldId id="269" r:id="rId18"/>
    <p:sldId id="270" r:id="rId19"/>
    <p:sldId id="271" r:id="rId20"/>
    <p:sldId id="272" r:id="rId21"/>
    <p:sldId id="273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90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ABA4A-7572-4659-9EAA-520040DAD95E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BDF9E-B7DC-4D80-874C-EE8CA52217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87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4C0BB9-4CB4-4203-B86E-84C9190F1CE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32731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94AAE8-5637-4551-8A73-485C22F06C6E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5362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2E3798-5BD2-4379-B6C2-90451A00F812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7234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10BC3D-2B9E-4C9A-9E1F-25F32273CA6E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6696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56FA5-B66E-4E7B-A08D-AEBDA4C41D4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277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AD480B-DBAA-457D-A854-FF1D9E63E6F6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7352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4A9370-9F8F-435A-8A85-3E615DF478DF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740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9F4957-0CF9-4C3D-A6D5-17FCA00490E1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773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04FCFD-EE0E-41A0-8F26-96AEC32899FE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460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2182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1CD531-A09F-4AE5-9328-DFFF46EA8B78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5829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C86F5B-2DA1-4E0C-ACAD-F7C7C90FE7FA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300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8BBED5-E396-48DB-B16A-019B93E036D6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364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453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2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998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0291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24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466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91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138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39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04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134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35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341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352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058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22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11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614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  <p:sldLayoutId id="2147483803" r:id="rId15"/>
    <p:sldLayoutId id="2147483804" r:id="rId16"/>
    <p:sldLayoutId id="21474838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124" y="2733709"/>
            <a:ext cx="8412332" cy="1373070"/>
          </a:xfrm>
        </p:spPr>
        <p:txBody>
          <a:bodyPr/>
          <a:lstStyle/>
          <a:p>
            <a:r>
              <a:rPr lang="en-US" sz="4800" dirty="0" err="1" smtClean="0"/>
              <a:t>Projecto</a:t>
            </a:r>
            <a:r>
              <a:rPr lang="en-US" sz="4800" dirty="0" smtClean="0"/>
              <a:t> de </a:t>
            </a:r>
            <a:r>
              <a:rPr lang="en-US" sz="4800" dirty="0" err="1"/>
              <a:t>D</a:t>
            </a:r>
            <a:r>
              <a:rPr lang="en-US" sz="4800" dirty="0" err="1" smtClean="0"/>
              <a:t>esenvolvimento</a:t>
            </a:r>
            <a:r>
              <a:rPr lang="en-US" sz="4800" dirty="0" smtClean="0"/>
              <a:t> de Software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Mestrado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Gestão</a:t>
            </a:r>
            <a:r>
              <a:rPr lang="en-US" dirty="0" smtClean="0"/>
              <a:t> de </a:t>
            </a:r>
            <a:r>
              <a:rPr lang="en-US" dirty="0" err="1" smtClean="0"/>
              <a:t>Sistemas</a:t>
            </a:r>
            <a:r>
              <a:rPr lang="en-US" dirty="0" smtClean="0"/>
              <a:t> de </a:t>
            </a:r>
            <a:r>
              <a:rPr lang="en-US" dirty="0" err="1" smtClean="0"/>
              <a:t>Informação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Ano</a:t>
            </a:r>
            <a:r>
              <a:rPr lang="en-US" dirty="0" smtClean="0"/>
              <a:t> </a:t>
            </a:r>
            <a:r>
              <a:rPr lang="en-US" dirty="0" err="1" smtClean="0"/>
              <a:t>lectivo</a:t>
            </a:r>
            <a:r>
              <a:rPr lang="en-US" dirty="0" smtClean="0"/>
              <a:t> 2015/2016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61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Ferramentas</a:t>
            </a:r>
            <a:r>
              <a:rPr lang="en-US" dirty="0" smtClean="0"/>
              <a:t> de </a:t>
            </a:r>
            <a:r>
              <a:rPr lang="en-US" dirty="0" err="1" smtClean="0"/>
              <a:t>trabalho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0321" y="2349752"/>
            <a:ext cx="9613861" cy="3599316"/>
          </a:xfrm>
        </p:spPr>
        <p:txBody>
          <a:bodyPr/>
          <a:lstStyle/>
          <a:p>
            <a:r>
              <a:rPr lang="en-US" dirty="0" err="1" smtClean="0"/>
              <a:t>Ambiente</a:t>
            </a:r>
            <a:r>
              <a:rPr lang="en-US" dirty="0" smtClean="0"/>
              <a:t> de </a:t>
            </a:r>
            <a:r>
              <a:rPr lang="en-US" dirty="0" err="1" smtClean="0"/>
              <a:t>desenvolvimento</a:t>
            </a:r>
            <a:r>
              <a:rPr lang="en-US" dirty="0" smtClean="0"/>
              <a:t> (local):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Editor de </a:t>
            </a:r>
            <a:r>
              <a:rPr lang="en-US" dirty="0" err="1" smtClean="0"/>
              <a:t>código</a:t>
            </a:r>
            <a:r>
              <a:rPr lang="en-US" dirty="0" smtClean="0"/>
              <a:t> (</a:t>
            </a:r>
            <a:r>
              <a:rPr lang="en-US" dirty="0" err="1" smtClean="0"/>
              <a:t>exemplo</a:t>
            </a:r>
            <a:r>
              <a:rPr lang="en-US" dirty="0" smtClean="0"/>
              <a:t>):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457" y="2880238"/>
            <a:ext cx="9486900" cy="9429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457" y="4679329"/>
            <a:ext cx="2171700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84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XAMPP: </a:t>
            </a:r>
            <a:r>
              <a:rPr lang="en-US" dirty="0" err="1" smtClean="0"/>
              <a:t>Addons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364" y="2260375"/>
            <a:ext cx="1193519" cy="17282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2244" y="2260375"/>
            <a:ext cx="1178783" cy="17282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5926" y="2260375"/>
            <a:ext cx="1164875" cy="17282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/>
          <a:srcRect b="8356"/>
          <a:stretch/>
        </p:blipFill>
        <p:spPr>
          <a:xfrm>
            <a:off x="6819814" y="2260375"/>
            <a:ext cx="1156753" cy="17282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0974" y="4414800"/>
            <a:ext cx="1050297" cy="17282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41832" y="2260375"/>
            <a:ext cx="1076742" cy="17282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30917" y="4414800"/>
            <a:ext cx="1161435" cy="17282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68748" y="4414800"/>
            <a:ext cx="1059229" cy="172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40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Servidor</a:t>
            </a:r>
            <a:r>
              <a:rPr lang="en-US" dirty="0" smtClean="0"/>
              <a:t> de </a:t>
            </a:r>
            <a:r>
              <a:rPr lang="en-US" dirty="0" err="1" smtClean="0"/>
              <a:t>Desenvolvimento</a:t>
            </a:r>
            <a:r>
              <a:rPr lang="en-US" dirty="0" smtClean="0"/>
              <a:t>/</a:t>
            </a:r>
            <a:r>
              <a:rPr lang="en-US" dirty="0" err="1" smtClean="0"/>
              <a:t>Produção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Servidor</a:t>
            </a:r>
            <a:r>
              <a:rPr lang="en-US" dirty="0" smtClean="0"/>
              <a:t> com </a:t>
            </a:r>
            <a:r>
              <a:rPr lang="en-US" dirty="0" err="1" smtClean="0"/>
              <a:t>acesso</a:t>
            </a:r>
            <a:r>
              <a:rPr lang="en-US" dirty="0" smtClean="0"/>
              <a:t> exterior para </a:t>
            </a:r>
            <a:r>
              <a:rPr lang="en-US" dirty="0" err="1" smtClean="0"/>
              <a:t>alojar</a:t>
            </a:r>
            <a:r>
              <a:rPr lang="en-US" dirty="0" smtClean="0"/>
              <a:t> as </a:t>
            </a:r>
            <a:r>
              <a:rPr lang="en-US" dirty="0" err="1" smtClean="0"/>
              <a:t>páginas</a:t>
            </a:r>
            <a:r>
              <a:rPr lang="en-US" dirty="0" smtClean="0"/>
              <a:t> de </a:t>
            </a:r>
            <a:r>
              <a:rPr lang="en-US" dirty="0" err="1" smtClean="0"/>
              <a:t>grupo</a:t>
            </a:r>
            <a:r>
              <a:rPr lang="en-US" dirty="0" smtClean="0"/>
              <a:t> e </a:t>
            </a:r>
            <a:r>
              <a:rPr lang="en-US" dirty="0" err="1" smtClean="0"/>
              <a:t>individuais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criado</a:t>
            </a:r>
            <a:r>
              <a:rPr lang="en-US" dirty="0" smtClean="0"/>
              <a:t> um login de </a:t>
            </a:r>
            <a:r>
              <a:rPr lang="en-US" dirty="0" err="1" smtClean="0"/>
              <a:t>acesso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grupo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Havendo</a:t>
            </a:r>
            <a:r>
              <a:rPr lang="en-US" dirty="0" smtClean="0"/>
              <a:t> </a:t>
            </a:r>
            <a:r>
              <a:rPr lang="en-US" dirty="0" err="1" smtClean="0"/>
              <a:t>interesse</a:t>
            </a:r>
            <a:r>
              <a:rPr lang="en-US" dirty="0" smtClean="0"/>
              <a:t>,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abordar</a:t>
            </a:r>
            <a:r>
              <a:rPr lang="en-US" dirty="0" smtClean="0"/>
              <a:t> o </a:t>
            </a:r>
            <a:r>
              <a:rPr lang="en-US" dirty="0" err="1" smtClean="0"/>
              <a:t>tema</a:t>
            </a:r>
            <a:r>
              <a:rPr lang="en-US" dirty="0" smtClean="0"/>
              <a:t> da </a:t>
            </a:r>
            <a:r>
              <a:rPr lang="en-US" dirty="0" err="1" smtClean="0"/>
              <a:t>instalação</a:t>
            </a:r>
            <a:r>
              <a:rPr lang="en-US" dirty="0" smtClean="0"/>
              <a:t> e </a:t>
            </a:r>
            <a:r>
              <a:rPr lang="en-US" dirty="0" err="1" smtClean="0"/>
              <a:t>configuração</a:t>
            </a:r>
            <a:r>
              <a:rPr lang="en-US" dirty="0" smtClean="0"/>
              <a:t> do </a:t>
            </a:r>
            <a:r>
              <a:rPr lang="en-US" dirty="0" err="1" smtClean="0"/>
              <a:t>servidor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1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“crash course”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What Is PHP?</a:t>
            </a:r>
          </a:p>
          <a:p>
            <a:r>
              <a:rPr lang="en-US" dirty="0"/>
              <a:t>PHP is a server-side scripting language designed specifically for the </a:t>
            </a:r>
            <a:r>
              <a:rPr lang="en-US" dirty="0" err="1"/>
              <a:t>Web.Within</a:t>
            </a:r>
            <a:r>
              <a:rPr lang="en-US" dirty="0"/>
              <a:t> </a:t>
            </a:r>
            <a:r>
              <a:rPr lang="en-US" dirty="0" smtClean="0"/>
              <a:t>an HTML </a:t>
            </a:r>
            <a:r>
              <a:rPr lang="en-US" dirty="0"/>
              <a:t>page, you can embed PHP code that will be executed each time the page is </a:t>
            </a:r>
            <a:r>
              <a:rPr lang="en-US" dirty="0" err="1" smtClean="0"/>
              <a:t>visited.Your</a:t>
            </a:r>
            <a:r>
              <a:rPr lang="en-US" dirty="0" smtClean="0"/>
              <a:t> </a:t>
            </a:r>
            <a:r>
              <a:rPr lang="en-US" dirty="0"/>
              <a:t>PHP code is interpreted at the web server and generates HTML or other </a:t>
            </a:r>
            <a:r>
              <a:rPr lang="en-US" dirty="0" smtClean="0"/>
              <a:t>output </a:t>
            </a:r>
            <a:r>
              <a:rPr lang="en-US" dirty="0"/>
              <a:t>that the visitor will see.</a:t>
            </a:r>
          </a:p>
          <a:p>
            <a:r>
              <a:rPr lang="en-US" dirty="0"/>
              <a:t>PHP was conceived in </a:t>
            </a:r>
            <a:r>
              <a:rPr lang="en-US" dirty="0" smtClean="0"/>
              <a:t>1994</a:t>
            </a:r>
          </a:p>
          <a:p>
            <a:r>
              <a:rPr lang="en-US" dirty="0"/>
              <a:t>PHP is an Open Source project, which means you have access to the source code </a:t>
            </a:r>
            <a:r>
              <a:rPr lang="en-US" dirty="0" smtClean="0"/>
              <a:t>and can </a:t>
            </a:r>
            <a:r>
              <a:rPr lang="en-US" dirty="0"/>
              <a:t>use, alter, and redistribute it all without charge</a:t>
            </a:r>
            <a:r>
              <a:rPr lang="en-US" dirty="0" smtClean="0"/>
              <a:t>.</a:t>
            </a:r>
          </a:p>
          <a:p>
            <a:r>
              <a:rPr lang="en-US" dirty="0"/>
              <a:t>PHP originally stood for Personal Home Page but was changed in line with the </a:t>
            </a:r>
            <a:r>
              <a:rPr lang="en-US" dirty="0" smtClean="0"/>
              <a:t>GNU recursive </a:t>
            </a:r>
            <a:r>
              <a:rPr lang="en-US" dirty="0"/>
              <a:t>naming convention (GNU = Gnu’s Not Unix) and now stands for </a:t>
            </a:r>
            <a:r>
              <a:rPr lang="en-US" dirty="0" err="1" smtClean="0"/>
              <a:t>PHPHypertext</a:t>
            </a:r>
            <a:r>
              <a:rPr lang="en-US" dirty="0" smtClean="0"/>
              <a:t> </a:t>
            </a:r>
            <a:r>
              <a:rPr lang="en-US" dirty="0"/>
              <a:t>Preprocessor.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86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PHP’s Strengths</a:t>
            </a:r>
            <a:endParaRPr lang="en-US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Performance</a:t>
            </a:r>
          </a:p>
          <a:p>
            <a:r>
              <a:rPr lang="en-US" dirty="0"/>
              <a:t>Scalability</a:t>
            </a:r>
          </a:p>
          <a:p>
            <a:r>
              <a:rPr lang="en-US" dirty="0"/>
              <a:t>Interfaces to many different database systems</a:t>
            </a:r>
          </a:p>
          <a:p>
            <a:r>
              <a:rPr lang="en-US" dirty="0"/>
              <a:t>Built-in libraries for many common web tasks</a:t>
            </a:r>
          </a:p>
          <a:p>
            <a:r>
              <a:rPr lang="en-US" dirty="0"/>
              <a:t>Low cost</a:t>
            </a:r>
          </a:p>
          <a:p>
            <a:r>
              <a:rPr lang="en-US" dirty="0"/>
              <a:t>Ease of learning and use</a:t>
            </a:r>
          </a:p>
          <a:p>
            <a:endParaRPr lang="en-US" dirty="0"/>
          </a:p>
        </p:txBody>
      </p:sp>
      <p:sp>
        <p:nvSpPr>
          <p:cNvPr id="5" name="Marcador de Posição de Conteúdo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Strong object-oriented support</a:t>
            </a:r>
          </a:p>
          <a:p>
            <a:r>
              <a:rPr lang="en-US" dirty="0"/>
              <a:t>Portability</a:t>
            </a:r>
          </a:p>
          <a:p>
            <a:r>
              <a:rPr lang="en-US" dirty="0"/>
              <a:t>Flexibility of development approach</a:t>
            </a:r>
          </a:p>
          <a:p>
            <a:r>
              <a:rPr lang="en-US" dirty="0"/>
              <a:t>Availability of source code</a:t>
            </a:r>
          </a:p>
          <a:p>
            <a:r>
              <a:rPr lang="en-US" dirty="0"/>
              <a:t>Availability of support and documentation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24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(crash course)</a:t>
            </a:r>
            <a:endParaRPr lang="en-US" dirty="0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Embedding PHP in HTML</a:t>
            </a:r>
          </a:p>
          <a:p>
            <a:r>
              <a:rPr lang="en-US" dirty="0"/>
              <a:t>Adding dynamic content</a:t>
            </a:r>
          </a:p>
          <a:p>
            <a:r>
              <a:rPr lang="en-US" dirty="0"/>
              <a:t>Accessing form variables</a:t>
            </a:r>
          </a:p>
          <a:p>
            <a:r>
              <a:rPr lang="en-US" dirty="0"/>
              <a:t>Understanding identifiers</a:t>
            </a:r>
          </a:p>
          <a:p>
            <a:r>
              <a:rPr lang="en-US" dirty="0"/>
              <a:t>Creating user-declared variables</a:t>
            </a:r>
          </a:p>
          <a:p>
            <a:r>
              <a:rPr lang="en-US" dirty="0"/>
              <a:t>Examining variable types</a:t>
            </a:r>
          </a:p>
          <a:p>
            <a:r>
              <a:rPr lang="en-US" dirty="0"/>
              <a:t>Assigning values to </a:t>
            </a:r>
            <a:r>
              <a:rPr lang="en-US" dirty="0" smtClean="0"/>
              <a:t>variables</a:t>
            </a:r>
          </a:p>
          <a:p>
            <a:r>
              <a:rPr lang="en-US" dirty="0"/>
              <a:t>Declaring and using constants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Understanding variable scope</a:t>
            </a:r>
          </a:p>
          <a:p>
            <a:r>
              <a:rPr lang="en-US" dirty="0" smtClean="0"/>
              <a:t>Understanding operators and precedence</a:t>
            </a:r>
          </a:p>
          <a:p>
            <a:r>
              <a:rPr lang="en-US" dirty="0" smtClean="0"/>
              <a:t>Evaluating expressions</a:t>
            </a:r>
          </a:p>
          <a:p>
            <a:r>
              <a:rPr lang="en-US" dirty="0" smtClean="0"/>
              <a:t>Using variable functions</a:t>
            </a:r>
          </a:p>
          <a:p>
            <a:r>
              <a:rPr lang="en-US" dirty="0" smtClean="0"/>
              <a:t>Making decisions with if, else, and switch</a:t>
            </a:r>
          </a:p>
          <a:p>
            <a:r>
              <a:rPr lang="en-US" dirty="0" smtClean="0"/>
              <a:t>Taking advantage of iteration using while, do, and for loops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48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Application: An HTML form</a:t>
            </a:r>
            <a:endParaRPr lang="en-US" dirty="0"/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712" y="2400564"/>
            <a:ext cx="5949421" cy="3661182"/>
          </a:xfrm>
        </p:spPr>
      </p:pic>
    </p:spTree>
    <p:extLst>
      <p:ext uri="{BB962C8B-B14F-4D97-AF65-F5344CB8AC3E}">
        <p14:creationId xmlns:p14="http://schemas.microsoft.com/office/powerpoint/2010/main" val="406384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4294967295"/>
          </p:nvPr>
        </p:nvSpPr>
        <p:spPr/>
        <p:txBody>
          <a:bodyPr/>
          <a:lstStyle/>
          <a:p>
            <a:fld id="{9AD8E3F6-F962-48D2-919D-0A2FDC918EF9}" type="datetime5">
              <a:rPr lang="en-US" altLang="en-US"/>
              <a:pPr/>
              <a:t>2-Mar-16</a:t>
            </a:fld>
            <a:endParaRPr lang="en-US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HTML/XHTML Forms</a:t>
            </a:r>
          </a:p>
        </p:txBody>
      </p:sp>
    </p:spTree>
    <p:extLst>
      <p:ext uri="{BB962C8B-B14F-4D97-AF65-F5344CB8AC3E}">
        <p14:creationId xmlns:p14="http://schemas.microsoft.com/office/powerpoint/2010/main" val="144335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are forms?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&lt;form&gt; </a:t>
            </a:r>
            <a:r>
              <a:rPr lang="en-US" altLang="en-US" dirty="0"/>
              <a:t>is just another kind of XHTML/HTML tag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Forms are used to create (rather primitive) GUIs on Web pages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Usually the purpose is to ask the user for information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The information is then sent back to the server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 </a:t>
            </a:r>
            <a:r>
              <a:rPr lang="en-US" altLang="en-US" dirty="0">
                <a:solidFill>
                  <a:schemeClr val="tx2"/>
                </a:solidFill>
              </a:rPr>
              <a:t>form</a:t>
            </a:r>
            <a:r>
              <a:rPr lang="en-US" altLang="en-US" dirty="0"/>
              <a:t> is an area that can contain </a:t>
            </a:r>
            <a:r>
              <a:rPr lang="en-US" altLang="en-US" dirty="0">
                <a:solidFill>
                  <a:schemeClr val="tx2"/>
                </a:solidFill>
              </a:rPr>
              <a:t>form elements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The syntax is: 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&lt;form </a:t>
            </a:r>
            <a:r>
              <a:rPr lang="en-US" altLang="en-US" b="1" i="1" dirty="0">
                <a:solidFill>
                  <a:schemeClr val="hlink"/>
                </a:solidFill>
              </a:rPr>
              <a:t>parameters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&gt;</a:t>
            </a:r>
            <a:r>
              <a:rPr lang="en-US" altLang="en-US" b="1" dirty="0">
                <a:solidFill>
                  <a:schemeClr val="hlink"/>
                </a:solidFill>
              </a:rPr>
              <a:t> </a:t>
            </a:r>
            <a:r>
              <a:rPr lang="en-US" altLang="en-US" b="1" i="1" dirty="0">
                <a:solidFill>
                  <a:schemeClr val="hlink"/>
                </a:solidFill>
              </a:rPr>
              <a:t>...form elements...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&lt;/form&gt;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Form elements include: buttons, checkboxes, text fields, radio buttons, drop-down menus, </a:t>
            </a:r>
            <a:r>
              <a:rPr lang="en-US" altLang="en-US" dirty="0" err="1"/>
              <a:t>etc</a:t>
            </a: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/>
              <a:t>Other kinds of tags can be mixed in with the form elements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 form usually contains a 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Submit</a:t>
            </a:r>
            <a:r>
              <a:rPr lang="en-US" altLang="en-US" dirty="0"/>
              <a:t> button to send the information in </a:t>
            </a:r>
            <a:r>
              <a:rPr lang="en-US" altLang="en-US" dirty="0" smtClean="0"/>
              <a:t>the </a:t>
            </a:r>
            <a:r>
              <a:rPr lang="en-US" altLang="en-US" dirty="0"/>
              <a:t>form elements to the server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The form’s </a:t>
            </a:r>
            <a:r>
              <a:rPr lang="en-US" altLang="en-US" b="1" i="1" dirty="0">
                <a:solidFill>
                  <a:schemeClr val="hlink"/>
                </a:solidFill>
              </a:rPr>
              <a:t>parameters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/>
              <a:t>tell JavaScript how to send the information to the server (there are two different ways it could be sent)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Forms can be used for other things, such as a GUI for simple programs</a:t>
            </a:r>
            <a:endParaRPr lang="en-US" alt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72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>
                <a:solidFill>
                  <a:schemeClr val="tx1"/>
                </a:solidFill>
                <a:latin typeface="Trebuchet MS" panose="020B0603020202020204" pitchFamily="34" charset="0"/>
              </a:rPr>
              <a:t>&lt;form&gt;</a:t>
            </a:r>
            <a:r>
              <a:rPr lang="en-US" altLang="en-US"/>
              <a:t> tag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The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&lt;form </a:t>
            </a:r>
            <a:r>
              <a:rPr lang="en-US" altLang="en-US" b="1" i="1" dirty="0">
                <a:solidFill>
                  <a:schemeClr val="hlink"/>
                </a:solidFill>
              </a:rPr>
              <a:t>arguments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&gt; ... &lt;/form&gt;</a:t>
            </a:r>
            <a:r>
              <a:rPr lang="en-US" altLang="en-US" dirty="0"/>
              <a:t> tag encloses form elements (and probably other elements as well)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 arguments to 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form</a:t>
            </a:r>
            <a:r>
              <a:rPr lang="en-US" altLang="en-US" dirty="0"/>
              <a:t> tell what to do with the user input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action="</a:t>
            </a:r>
            <a:r>
              <a:rPr lang="en-US" altLang="en-US" b="1" i="1" dirty="0" err="1">
                <a:solidFill>
                  <a:schemeClr val="hlink"/>
                </a:solidFill>
              </a:rPr>
              <a:t>url</a:t>
            </a:r>
            <a:r>
              <a:rPr lang="en-US" altLang="en-US" dirty="0">
                <a:solidFill>
                  <a:schemeClr val="accent2"/>
                </a:solidFill>
              </a:rPr>
              <a:t>"	</a:t>
            </a:r>
            <a:r>
              <a:rPr lang="en-US" altLang="en-US" dirty="0"/>
              <a:t>(required)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Specifies where to send the data when the</a:t>
            </a:r>
            <a:r>
              <a:rPr lang="en-US" altLang="en-US" dirty="0">
                <a:solidFill>
                  <a:schemeClr val="accent2"/>
                </a:solidFill>
              </a:rPr>
              <a:t>  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Submit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/>
              <a:t>button is clicked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method="get"</a:t>
            </a:r>
            <a:r>
              <a:rPr lang="en-US" altLang="en-US" dirty="0"/>
              <a:t>	(default)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Form data is sent as a URL with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?</a:t>
            </a:r>
            <a:r>
              <a:rPr lang="en-US" altLang="en-US" dirty="0" err="1">
                <a:solidFill>
                  <a:schemeClr val="accent2"/>
                </a:solidFill>
                <a:latin typeface="Trebuchet MS" panose="020B0603020202020204" pitchFamily="34" charset="0"/>
              </a:rPr>
              <a:t>form_data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/>
              <a:t>info appended to the end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Can be used </a:t>
            </a:r>
            <a:r>
              <a:rPr lang="en-US" altLang="en-US" i="1" dirty="0"/>
              <a:t>only</a:t>
            </a:r>
            <a:r>
              <a:rPr lang="en-US" altLang="en-US" dirty="0"/>
              <a:t> if data is all ASCII and not more than 100 </a:t>
            </a:r>
            <a:r>
              <a:rPr lang="en-US" altLang="en-US" dirty="0" smtClean="0"/>
              <a:t>characters</a:t>
            </a:r>
            <a:endParaRPr lang="en-US" altLang="en-US" dirty="0"/>
          </a:p>
        </p:txBody>
      </p:sp>
      <p:sp>
        <p:nvSpPr>
          <p:cNvPr id="2" name="Marcador de Posição de Conteúdo 1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method="post"</a:t>
            </a:r>
          </a:p>
          <a:p>
            <a:pPr lvl="2"/>
            <a:r>
              <a:rPr lang="en-US" altLang="en-US" dirty="0"/>
              <a:t>Form data is sent in the body of the URL request</a:t>
            </a:r>
          </a:p>
          <a:p>
            <a:pPr lvl="2"/>
            <a:r>
              <a:rPr lang="en-US" altLang="en-US" dirty="0"/>
              <a:t>Cannot be bookmarked by most browsers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target="</a:t>
            </a:r>
            <a:r>
              <a:rPr lang="en-US" altLang="en-US" b="1" i="1" dirty="0">
                <a:solidFill>
                  <a:schemeClr val="hlink"/>
                </a:solidFill>
              </a:rPr>
              <a:t>target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"</a:t>
            </a:r>
          </a:p>
          <a:p>
            <a:pPr lvl="2"/>
            <a:r>
              <a:rPr lang="en-US" altLang="en-US" dirty="0"/>
              <a:t>Tells where to open the page sent as a result of the request</a:t>
            </a:r>
          </a:p>
          <a:p>
            <a:pPr lvl="2"/>
            <a:r>
              <a:rPr lang="en-US" altLang="en-US" b="1" i="1" dirty="0">
                <a:solidFill>
                  <a:schemeClr val="hlink"/>
                </a:solidFill>
              </a:rPr>
              <a:t>target</a:t>
            </a:r>
            <a:r>
              <a:rPr lang="en-US" altLang="en-US" b="1" dirty="0">
                <a:solidFill>
                  <a:schemeClr val="accent2"/>
                </a:solidFill>
              </a:rPr>
              <a:t>=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_blank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/>
              <a:t>means open in a new window</a:t>
            </a:r>
          </a:p>
          <a:p>
            <a:pPr lvl="2"/>
            <a:r>
              <a:rPr lang="en-US" altLang="en-US" b="1" i="1" dirty="0">
                <a:solidFill>
                  <a:schemeClr val="hlink"/>
                </a:solidFill>
              </a:rPr>
              <a:t>target</a:t>
            </a:r>
            <a:r>
              <a:rPr lang="en-US" altLang="en-US" b="1" dirty="0">
                <a:solidFill>
                  <a:schemeClr val="accent2"/>
                </a:solidFill>
              </a:rPr>
              <a:t>=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_top</a:t>
            </a:r>
            <a:r>
              <a:rPr lang="en-US" altLang="en-US" dirty="0"/>
              <a:t> means use the same window</a:t>
            </a:r>
          </a:p>
          <a:p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B056-4FB2-447A-A3FA-D71FB8C2402F}" type="slidenum">
              <a:rPr lang="en-US" altLang="en-US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78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romanUcPeriod"/>
            </a:pPr>
            <a:r>
              <a:rPr lang="pt-BR" dirty="0" smtClean="0"/>
              <a:t>Programação </a:t>
            </a:r>
            <a:r>
              <a:rPr lang="pt-BR" dirty="0"/>
              <a:t>em PHP 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>
                <a:solidFill>
                  <a:srgbClr val="FFFF00"/>
                </a:solidFill>
              </a:rPr>
              <a:t>Curso rápido de PHP. Armazenar e </a:t>
            </a:r>
            <a:r>
              <a:rPr lang="pt-BR" dirty="0" smtClean="0">
                <a:solidFill>
                  <a:srgbClr val="FFFF00"/>
                </a:solidFill>
              </a:rPr>
              <a:t>carregar dados</a:t>
            </a:r>
            <a:r>
              <a:rPr lang="pt-BR" dirty="0">
                <a:solidFill>
                  <a:srgbClr val="FFFF00"/>
                </a:solidFill>
              </a:rPr>
              <a:t>. Utilização de  Arrays. Manipulação de strings e expressões regulares. Reutilização de código e construção de funções. PHP orientado aos objectos. Tratamento de erros e excepções</a:t>
            </a:r>
            <a:r>
              <a:rPr lang="pt-BR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77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</a:t>
            </a:r>
            <a:r>
              <a:rPr lang="en-US" altLang="en-US">
                <a:solidFill>
                  <a:srgbClr val="FFFF7F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>
                <a:solidFill>
                  <a:schemeClr val="tx1"/>
                </a:solidFill>
                <a:latin typeface="Trebuchet MS" panose="020B0603020202020204" pitchFamily="34" charset="0"/>
              </a:rPr>
              <a:t>&lt;input&gt;</a:t>
            </a:r>
            <a:r>
              <a:rPr lang="en-US" altLang="en-US">
                <a:solidFill>
                  <a:srgbClr val="FFFF7F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/>
              <a:t>tag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/>
              <a:t>Most, but not all, form elements use the </a:t>
            </a:r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input</a:t>
            </a:r>
            <a:r>
              <a:rPr lang="en-US" altLang="en-US"/>
              <a:t> tag, with a </a:t>
            </a:r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type="..."</a:t>
            </a:r>
            <a:r>
              <a:rPr lang="en-US" altLang="en-US">
                <a:solidFill>
                  <a:schemeClr val="accent2"/>
                </a:solidFill>
              </a:rPr>
              <a:t> </a:t>
            </a:r>
            <a:r>
              <a:rPr lang="en-US" altLang="en-US"/>
              <a:t>argument to tell which kind of element it is</a:t>
            </a:r>
          </a:p>
          <a:p>
            <a:pPr lvl="1"/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type</a:t>
            </a:r>
            <a:r>
              <a:rPr lang="en-US" altLang="en-US"/>
              <a:t> can be </a:t>
            </a:r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text</a:t>
            </a:r>
            <a:r>
              <a:rPr lang="en-US" altLang="en-US"/>
              <a:t>,</a:t>
            </a:r>
            <a:r>
              <a:rPr lang="en-US" altLang="en-US">
                <a:solidFill>
                  <a:srgbClr val="FFFF7F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checkbox</a:t>
            </a:r>
            <a:r>
              <a:rPr lang="en-US" altLang="en-US"/>
              <a:t>,</a:t>
            </a:r>
            <a:r>
              <a:rPr lang="en-US" altLang="en-US">
                <a:solidFill>
                  <a:srgbClr val="FFFF7F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radio</a:t>
            </a:r>
            <a:r>
              <a:rPr lang="en-US" altLang="en-US"/>
              <a:t>,</a:t>
            </a:r>
            <a:r>
              <a:rPr lang="en-US" altLang="en-US">
                <a:solidFill>
                  <a:srgbClr val="FFFF7F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password</a:t>
            </a:r>
            <a:r>
              <a:rPr lang="en-US" altLang="en-US"/>
              <a:t>,</a:t>
            </a:r>
            <a:r>
              <a:rPr lang="en-US" altLang="en-US">
                <a:solidFill>
                  <a:srgbClr val="FFFF7F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hidden</a:t>
            </a:r>
            <a:r>
              <a:rPr lang="en-US" altLang="en-US"/>
              <a:t>,</a:t>
            </a:r>
            <a:r>
              <a:rPr lang="en-US" altLang="en-US">
                <a:solidFill>
                  <a:srgbClr val="FFFF7F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submit</a:t>
            </a:r>
            <a:r>
              <a:rPr lang="en-US" altLang="en-US"/>
              <a:t>,</a:t>
            </a:r>
            <a:r>
              <a:rPr lang="en-US" altLang="en-US">
                <a:solidFill>
                  <a:srgbClr val="FFFF7F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reset</a:t>
            </a:r>
            <a:r>
              <a:rPr lang="en-US" altLang="en-US"/>
              <a:t>,</a:t>
            </a:r>
            <a:r>
              <a:rPr lang="en-US" altLang="en-US">
                <a:solidFill>
                  <a:srgbClr val="FFFF7F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button</a:t>
            </a:r>
            <a:r>
              <a:rPr lang="en-US" altLang="en-US"/>
              <a:t>,</a:t>
            </a:r>
            <a:r>
              <a:rPr lang="en-US" altLang="en-US">
                <a:solidFill>
                  <a:srgbClr val="FFFF7F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file</a:t>
            </a:r>
            <a:r>
              <a:rPr lang="en-US" altLang="en-US"/>
              <a:t>,</a:t>
            </a:r>
            <a:r>
              <a:rPr lang="en-US" altLang="en-US">
                <a:solidFill>
                  <a:srgbClr val="FFFF7F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/>
              <a:t>or </a:t>
            </a:r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image</a:t>
            </a:r>
          </a:p>
          <a:p>
            <a:r>
              <a:rPr lang="en-US" altLang="en-US"/>
              <a:t>Other common </a:t>
            </a:r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input</a:t>
            </a:r>
            <a:r>
              <a:rPr lang="en-US" altLang="en-US"/>
              <a:t> tag arguments include:</a:t>
            </a:r>
            <a:endParaRPr lang="en-US" altLang="en-US">
              <a:solidFill>
                <a:srgbClr val="FFFF7F"/>
              </a:solidFill>
              <a:latin typeface="Trebuchet MS" panose="020B0603020202020204" pitchFamily="34" charset="0"/>
            </a:endParaRPr>
          </a:p>
          <a:p>
            <a:pPr lvl="1"/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name</a:t>
            </a:r>
            <a:r>
              <a:rPr lang="en-US" altLang="en-US"/>
              <a:t>: the name of the element</a:t>
            </a:r>
            <a:endParaRPr lang="en-US" altLang="en-US">
              <a:solidFill>
                <a:schemeClr val="accent2"/>
              </a:solidFill>
              <a:latin typeface="Trebuchet MS" panose="020B0603020202020204" pitchFamily="34" charset="0"/>
            </a:endParaRPr>
          </a:p>
          <a:p>
            <a:pPr lvl="1"/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id</a:t>
            </a:r>
            <a:r>
              <a:rPr lang="en-US" altLang="en-US"/>
              <a:t>: a unique identifier for the element</a:t>
            </a:r>
          </a:p>
          <a:p>
            <a:pPr lvl="1"/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value</a:t>
            </a:r>
            <a:r>
              <a:rPr lang="en-US" altLang="en-US"/>
              <a:t>: the “value” of the element; used in different ways for different values of </a:t>
            </a:r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type</a:t>
            </a:r>
            <a:r>
              <a:rPr lang="en-US" altLang="en-US"/>
              <a:t> </a:t>
            </a:r>
          </a:p>
          <a:p>
            <a:pPr lvl="1"/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readonly</a:t>
            </a:r>
            <a:r>
              <a:rPr lang="en-US" altLang="en-US"/>
              <a:t>: the value cannot be changed</a:t>
            </a:r>
          </a:p>
          <a:p>
            <a:pPr lvl="1"/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disabled</a:t>
            </a:r>
            <a:r>
              <a:rPr lang="en-US" altLang="en-US"/>
              <a:t>: the user can’t do anything with this element</a:t>
            </a:r>
          </a:p>
          <a:p>
            <a:pPr lvl="1"/>
            <a:r>
              <a:rPr lang="en-US" altLang="en-US"/>
              <a:t>Other arguments are defined for the </a:t>
            </a:r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input</a:t>
            </a:r>
            <a:r>
              <a:rPr lang="en-US" altLang="en-US"/>
              <a:t> tag but have meaning only for certain values of </a:t>
            </a:r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type</a:t>
            </a:r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376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Text input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88" y="2192871"/>
            <a:ext cx="47244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97620" y="2038690"/>
            <a:ext cx="542055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A text field: </a:t>
            </a:r>
          </a:p>
          <a:p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    &lt;input type="text" name="</a:t>
            </a:r>
            <a:r>
              <a:rPr lang="en-US" altLang="en-US" sz="2000" dirty="0" err="1">
                <a:solidFill>
                  <a:schemeClr val="accent2"/>
                </a:solidFill>
                <a:latin typeface="Trebuchet MS" panose="020B0603020202020204" pitchFamily="34" charset="0"/>
              </a:rPr>
              <a:t>textfield</a:t>
            </a: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" value="with an initial value" /&gt;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97620" y="3313283"/>
            <a:ext cx="549358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A multi-line text field </a:t>
            </a:r>
          </a:p>
          <a:p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    &lt;</a:t>
            </a:r>
            <a:r>
              <a:rPr lang="en-US" altLang="en-US" sz="2000" dirty="0" err="1">
                <a:solidFill>
                  <a:schemeClr val="accent2"/>
                </a:solidFill>
                <a:latin typeface="Trebuchet MS" panose="020B0603020202020204" pitchFamily="34" charset="0"/>
              </a:rPr>
              <a:t>textarea</a:t>
            </a: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 name="</a:t>
            </a:r>
            <a:r>
              <a:rPr lang="en-US" altLang="en-US" sz="2000" dirty="0" err="1">
                <a:solidFill>
                  <a:schemeClr val="accent2"/>
                </a:solidFill>
                <a:latin typeface="Trebuchet MS" panose="020B0603020202020204" pitchFamily="34" charset="0"/>
              </a:rPr>
              <a:t>textarea</a:t>
            </a: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" cols="24" rows="2"&gt;Hello&lt;/</a:t>
            </a:r>
            <a:r>
              <a:rPr lang="en-US" altLang="en-US" sz="2000" dirty="0" err="1">
                <a:solidFill>
                  <a:schemeClr val="accent2"/>
                </a:solidFill>
                <a:latin typeface="Trebuchet MS" panose="020B0603020202020204" pitchFamily="34" charset="0"/>
              </a:rPr>
              <a:t>textarea</a:t>
            </a: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&gt;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97620" y="4587876"/>
            <a:ext cx="493871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A password field: </a:t>
            </a:r>
          </a:p>
          <a:p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    &lt;input type="password" name="textfield3" value="secret" /&gt;</a:t>
            </a:r>
          </a:p>
        </p:txBody>
      </p:sp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88" y="4903076"/>
            <a:ext cx="594360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641476" y="6150858"/>
            <a:ext cx="8153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• Note that two of these use the </a:t>
            </a:r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input</a:t>
            </a:r>
            <a:r>
              <a:rPr lang="en-US" altLang="en-US"/>
              <a:t> tag, but one uses </a:t>
            </a:r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textarea</a:t>
            </a:r>
            <a:endParaRPr lang="en-US" altLang="en-US">
              <a:solidFill>
                <a:schemeClr val="accent2"/>
              </a:solidFill>
            </a:endParaRPr>
          </a:p>
        </p:txBody>
      </p:sp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88" y="3514796"/>
            <a:ext cx="525780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49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utoUpdateAnimBg="0"/>
      <p:bldP spid="8199" grpId="0" autoUpdateAnimBg="0"/>
      <p:bldP spid="8201" grpId="0" autoUpdateAnimBg="0"/>
      <p:bldP spid="820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Buttons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0999" y="2125384"/>
            <a:ext cx="6392333" cy="233661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  A submit button:</a:t>
            </a:r>
            <a:b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        &lt;input type="submit" name="Submit" value="Submit" /&gt;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A reset button:</a:t>
            </a:r>
            <a:b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        &lt;input type="reset" name="Submit2" value="Reset" /&gt;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A plain button:</a:t>
            </a:r>
            <a:b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        &lt;input type="button" name="Submit3" value="Push Me" /&gt;</a:t>
            </a:r>
            <a:b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endParaRPr lang="en-US" altLang="en-US" sz="2000" dirty="0">
              <a:solidFill>
                <a:schemeClr val="accent2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773332" y="2271852"/>
            <a:ext cx="5127625" cy="2497138"/>
          </a:xfrm>
        </p:spPr>
        <p:txBody>
          <a:bodyPr/>
          <a:lstStyle/>
          <a:p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submit</a:t>
            </a:r>
            <a:r>
              <a:rPr lang="en-US" altLang="en-US" dirty="0"/>
              <a:t>: send data</a:t>
            </a:r>
            <a:br>
              <a:rPr lang="en-US" altLang="en-US" dirty="0"/>
            </a:br>
            <a:endParaRPr lang="en-US" altLang="en-US" sz="800" dirty="0"/>
          </a:p>
          <a:p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reset</a:t>
            </a:r>
            <a:r>
              <a:rPr lang="en-US" altLang="en-US" dirty="0"/>
              <a:t>: restore all form elements to their initial state</a:t>
            </a:r>
          </a:p>
          <a:p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button</a:t>
            </a:r>
            <a:r>
              <a:rPr lang="en-US" altLang="en-US" dirty="0"/>
              <a:t>: take some action as specified by </a:t>
            </a:r>
            <a:r>
              <a:rPr lang="en-US" altLang="en-US" dirty="0" smtClean="0"/>
              <a:t>JavaScript, PHP, …</a:t>
            </a:r>
            <a:endParaRPr lang="en-US" altLang="en-US" dirty="0"/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433" y="4462000"/>
            <a:ext cx="2819400" cy="177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995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bldLvl="5" autoUpdateAnimBg="0"/>
      <p:bldP spid="10245" grpId="0" build="p" bldLvl="5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Radio buttons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0320" y="2336873"/>
            <a:ext cx="4698358" cy="238752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rgbClr val="FFFF7F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Radio buttons:&lt;</a:t>
            </a:r>
            <a:r>
              <a:rPr lang="en-US" altLang="en-US" sz="2000" dirty="0" err="1">
                <a:solidFill>
                  <a:schemeClr val="accent2"/>
                </a:solidFill>
                <a:latin typeface="Trebuchet MS" panose="020B0603020202020204" pitchFamily="34" charset="0"/>
              </a:rPr>
              <a:t>br</a:t>
            </a: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&gt;</a:t>
            </a:r>
            <a:b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&lt;input type="radio" name="</a:t>
            </a:r>
            <a:r>
              <a:rPr lang="en-US" altLang="en-US" sz="2000" dirty="0" err="1">
                <a:solidFill>
                  <a:schemeClr val="accent2"/>
                </a:solidFill>
                <a:latin typeface="Trebuchet MS" panose="020B0603020202020204" pitchFamily="34" charset="0"/>
              </a:rPr>
              <a:t>radiobutton</a:t>
            </a: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" value="myValue1" /&gt;</a:t>
            </a:r>
            <a:b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male&lt;</a:t>
            </a:r>
            <a:r>
              <a:rPr lang="en-US" altLang="en-US" sz="2000" dirty="0" err="1">
                <a:solidFill>
                  <a:schemeClr val="accent2"/>
                </a:solidFill>
                <a:latin typeface="Trebuchet MS" panose="020B0603020202020204" pitchFamily="34" charset="0"/>
              </a:rPr>
              <a:t>br</a:t>
            </a: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&gt;</a:t>
            </a:r>
            <a:b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&lt;input type="radio" name="</a:t>
            </a:r>
            <a:r>
              <a:rPr lang="en-US" altLang="en-US" sz="2000" dirty="0" err="1">
                <a:solidFill>
                  <a:schemeClr val="accent2"/>
                </a:solidFill>
                <a:latin typeface="Trebuchet MS" panose="020B0603020202020204" pitchFamily="34" charset="0"/>
              </a:rPr>
              <a:t>radiobutton</a:t>
            </a: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" value="myValue2”</a:t>
            </a:r>
            <a:b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          checked="checked" /&gt;female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555320" y="2523139"/>
            <a:ext cx="5751210" cy="3599316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If two or more radio buttons have the same 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name</a:t>
            </a:r>
            <a:r>
              <a:rPr lang="en-US" altLang="en-US" dirty="0"/>
              <a:t>, the user can only select one of them at a time</a:t>
            </a:r>
          </a:p>
          <a:p>
            <a:pPr lvl="1"/>
            <a:r>
              <a:rPr lang="en-US" altLang="en-US" dirty="0"/>
              <a:t>This is how you make a radio button “group”</a:t>
            </a:r>
          </a:p>
          <a:p>
            <a:r>
              <a:rPr lang="en-US" altLang="en-US" dirty="0"/>
              <a:t>If you ask for the value of that 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name</a:t>
            </a:r>
            <a:r>
              <a:rPr lang="en-US" altLang="en-US" dirty="0"/>
              <a:t>, you will get the 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value</a:t>
            </a:r>
            <a:r>
              <a:rPr lang="en-US" altLang="en-US" dirty="0"/>
              <a:t> specified for the selected radio button</a:t>
            </a:r>
          </a:p>
          <a:p>
            <a:r>
              <a:rPr lang="en-US" altLang="en-US" dirty="0"/>
              <a:t>As with checkboxes, radio buttons do not contain any text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B082-718F-40C1-8A9D-0074F5EE4A08}" type="slidenum">
              <a:rPr lang="en-US" altLang="en-US"/>
              <a:pPr/>
              <a:t>23</a:t>
            </a:fld>
            <a:endParaRPr lang="en-US" altLang="en-US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465" y="5227107"/>
            <a:ext cx="2209800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445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5" autoUpdateAnimBg="0"/>
      <p:bldP spid="17412" grpId="0" build="p" bldLvl="5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Labels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In many cases, the labels for controls are not part of the control</a:t>
            </a:r>
          </a:p>
          <a:p>
            <a:pPr lvl="1"/>
            <a: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  <a:t>&lt;input type="radio" name="gender" value="m" /&gt;male</a:t>
            </a:r>
          </a:p>
          <a:p>
            <a:pPr lvl="1"/>
            <a:r>
              <a:rPr lang="en-US" altLang="en-US" dirty="0"/>
              <a:t>In this case, clicking on the word “male” has no effect</a:t>
            </a:r>
          </a:p>
          <a:p>
            <a:r>
              <a:rPr lang="en-US" altLang="en-US" dirty="0"/>
              <a:t>A 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label</a:t>
            </a:r>
            <a:r>
              <a:rPr lang="en-US" altLang="en-US" dirty="0"/>
              <a:t> tag will bind the text to the control</a:t>
            </a:r>
            <a:endParaRPr lang="en-US" altLang="en-US" dirty="0">
              <a:solidFill>
                <a:schemeClr val="accent2"/>
              </a:solidFill>
              <a:latin typeface="Trebuchet MS" panose="020B0603020202020204" pitchFamily="34" charset="0"/>
            </a:endParaRPr>
          </a:p>
          <a:p>
            <a:pPr lvl="1"/>
            <a: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  <a:t>&lt;label&gt;&lt;input type="radio" name="gender" value="m" /&gt;male&lt;/label&gt;</a:t>
            </a:r>
          </a:p>
          <a:p>
            <a:pPr lvl="1"/>
            <a:r>
              <a:rPr lang="en-US" altLang="en-US" dirty="0"/>
              <a:t>Clicking on the word “male” now clicks the radio </a:t>
            </a:r>
            <a:r>
              <a:rPr lang="en-US" altLang="en-US" dirty="0" smtClean="0"/>
              <a:t>button</a:t>
            </a:r>
            <a:endParaRPr lang="en-US" altLang="en-US" dirty="0"/>
          </a:p>
        </p:txBody>
      </p:sp>
      <p:sp>
        <p:nvSpPr>
          <p:cNvPr id="2" name="Marcador de Posição de Conteúdo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w3schools says that you should use the 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for</a:t>
            </a:r>
            <a:r>
              <a:rPr lang="en-US" altLang="en-US" dirty="0"/>
              <a:t> attribute:</a:t>
            </a:r>
          </a:p>
          <a:p>
            <a:pPr lvl="1"/>
            <a: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  <a:t>&lt;label for="</a:t>
            </a:r>
            <a:r>
              <a:rPr lang="en-US" altLang="en-US" sz="1800" dirty="0" err="1">
                <a:solidFill>
                  <a:schemeClr val="accent2"/>
                </a:solidFill>
                <a:latin typeface="Trebuchet MS" panose="020B0603020202020204" pitchFamily="34" charset="0"/>
              </a:rPr>
              <a:t>lname</a:t>
            </a:r>
            <a: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  <a:t>"&gt;Last Name:&lt;/label&gt;</a:t>
            </a:r>
            <a:b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  <a:t>&lt;input type="text" name="</a:t>
            </a:r>
            <a:r>
              <a:rPr lang="en-US" altLang="en-US" sz="1800" dirty="0" err="1">
                <a:solidFill>
                  <a:schemeClr val="accent2"/>
                </a:solidFill>
                <a:latin typeface="Trebuchet MS" panose="020B0603020202020204" pitchFamily="34" charset="0"/>
              </a:rPr>
              <a:t>lastname</a:t>
            </a:r>
            <a: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  <a:t>" id="</a:t>
            </a:r>
            <a:r>
              <a:rPr lang="en-US" altLang="en-US" sz="1800" dirty="0" err="1">
                <a:solidFill>
                  <a:schemeClr val="accent2"/>
                </a:solidFill>
                <a:latin typeface="Trebuchet MS" panose="020B0603020202020204" pitchFamily="34" charset="0"/>
              </a:rPr>
              <a:t>lname</a:t>
            </a:r>
            <a: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  <a:t>" /&gt;</a:t>
            </a:r>
          </a:p>
          <a:p>
            <a:pPr lvl="1"/>
            <a:r>
              <a:rPr lang="en-US" altLang="en-US" dirty="0"/>
              <a:t>In my testing (Firefox and Opera), this isn’t necessary, but it may be for some browsers</a:t>
            </a:r>
          </a:p>
          <a:p>
            <a:r>
              <a:rPr lang="en-US" altLang="en-US" dirty="0"/>
              <a:t>Labels also help page readers read the page correctly</a:t>
            </a:r>
          </a:p>
          <a:p>
            <a:r>
              <a:rPr lang="en-US" altLang="en-US" dirty="0"/>
              <a:t>Some browsers may render labels differently</a:t>
            </a:r>
          </a:p>
          <a:p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1FB3-B1A0-41EA-BE39-7868F03B3B35}" type="slidenum">
              <a:rPr lang="en-US" altLang="en-US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05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Checkboxes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en-US" sz="2000">
                <a:solidFill>
                  <a:schemeClr val="accent2"/>
                </a:solidFill>
                <a:latin typeface="Trebuchet MS" panose="020B0603020202020204" pitchFamily="34" charset="0"/>
              </a:rPr>
              <a:t>A checkbox: </a:t>
            </a:r>
            <a:br>
              <a:rPr lang="en-US" altLang="en-US" sz="200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anose="020B0603020202020204" pitchFamily="34" charset="0"/>
              </a:rPr>
              <a:t>    &lt;input type="checkbox" name="checkbox"</a:t>
            </a:r>
            <a:br>
              <a:rPr lang="en-US" altLang="en-US" sz="200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anose="020B0603020202020204" pitchFamily="34" charset="0"/>
              </a:rPr>
              <a:t>               value="checkbox" checked="checked"&gt;</a:t>
            </a:r>
            <a:endParaRPr lang="en-US" altLang="en-US" sz="2000">
              <a:solidFill>
                <a:schemeClr val="accent2"/>
              </a:solidFill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5594122" y="2336873"/>
            <a:ext cx="5988277" cy="3599316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type</a:t>
            </a:r>
            <a:r>
              <a:rPr lang="en-US" altLang="en-US" dirty="0">
                <a:solidFill>
                  <a:schemeClr val="accent2"/>
                </a:solidFill>
              </a:rPr>
              <a:t>: 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"checkbox"</a:t>
            </a:r>
          </a:p>
          <a:p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name</a:t>
            </a:r>
            <a:r>
              <a:rPr lang="en-US" altLang="en-US" dirty="0"/>
              <a:t>: used to reference this form element from </a:t>
            </a:r>
            <a:r>
              <a:rPr lang="en-US" altLang="en-US" dirty="0" smtClean="0"/>
              <a:t>PHP, JS, …</a:t>
            </a:r>
            <a:endParaRPr lang="en-US" altLang="en-US" dirty="0"/>
          </a:p>
          <a:p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value</a:t>
            </a:r>
            <a:r>
              <a:rPr lang="en-US" altLang="en-US" dirty="0"/>
              <a:t>: value to be returned when element is checked</a:t>
            </a:r>
          </a:p>
          <a:p>
            <a:r>
              <a:rPr lang="en-US" altLang="en-US" dirty="0"/>
              <a:t>Note that there is </a:t>
            </a:r>
            <a:r>
              <a:rPr lang="en-US" altLang="en-US" i="1" dirty="0"/>
              <a:t>no text</a:t>
            </a:r>
            <a:r>
              <a:rPr lang="en-US" altLang="en-US" dirty="0"/>
              <a:t> associated with the checkbox</a:t>
            </a:r>
          </a:p>
          <a:p>
            <a:pPr lvl="1"/>
            <a:r>
              <a:rPr lang="en-US" altLang="en-US" dirty="0"/>
              <a:t>Unless you use a 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label</a:t>
            </a:r>
            <a:r>
              <a:rPr lang="en-US" altLang="en-US" dirty="0"/>
              <a:t> tag, only clicking on the box itself has any effect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7ED9-2BD0-4437-B4DA-5FF7251D1A2E}" type="slidenum">
              <a:rPr lang="en-US" altLang="en-US"/>
              <a:pPr/>
              <a:t>25</a:t>
            </a:fld>
            <a:endParaRPr lang="en-US" altLang="en-US"/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533" y="4597401"/>
            <a:ext cx="22860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489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5" autoUpdateAnimBg="0"/>
      <p:bldP spid="13317" grpId="0" build="p" bldLvl="5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Drop-down menu or list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>
                <a:solidFill>
                  <a:schemeClr val="accent2"/>
                </a:solidFill>
                <a:latin typeface="Trebuchet MS" panose="020B0603020202020204" pitchFamily="34" charset="0"/>
              </a:rPr>
              <a:t>A menu or list:</a:t>
            </a:r>
            <a:br>
              <a:rPr lang="en-US" altLang="en-US" sz="200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anose="020B0603020202020204" pitchFamily="34" charset="0"/>
              </a:rPr>
              <a:t>&lt;select name="select"&gt;</a:t>
            </a:r>
            <a:br>
              <a:rPr lang="en-US" altLang="en-US" sz="200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anose="020B0603020202020204" pitchFamily="34" charset="0"/>
              </a:rPr>
              <a:t>    &lt;option value="red"&gt;red&lt;/option&gt;</a:t>
            </a:r>
            <a:br>
              <a:rPr lang="en-US" altLang="en-US" sz="200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anose="020B0603020202020204" pitchFamily="34" charset="0"/>
              </a:rPr>
              <a:t>    &lt;option value="green"&gt;green&lt;/option&gt;</a:t>
            </a:r>
            <a:br>
              <a:rPr lang="en-US" altLang="en-US" sz="200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anose="020B0603020202020204" pitchFamily="34" charset="0"/>
              </a:rPr>
              <a:t>    &lt;option value="BLUE"&gt;blue&lt;/option&gt;</a:t>
            </a:r>
            <a:br>
              <a:rPr lang="en-US" altLang="en-US" sz="200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anose="020B0603020202020204" pitchFamily="34" charset="0"/>
              </a:rPr>
              <a:t>&lt;/select&gt;</a:t>
            </a: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594122" y="2336872"/>
            <a:ext cx="5581878" cy="401312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Additional arguments: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size</a:t>
            </a:r>
            <a:r>
              <a:rPr lang="en-US" altLang="en-US" dirty="0"/>
              <a:t>: the number of items visible in the list (default is</a:t>
            </a:r>
            <a:r>
              <a:rPr lang="en-US" altLang="en-US" dirty="0">
                <a:solidFill>
                  <a:srgbClr val="FFFF7F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"1"</a:t>
            </a:r>
            <a:r>
              <a:rPr lang="en-US" alt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multiple</a:t>
            </a: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/>
              <a:t>if set to 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"true"</a:t>
            </a:r>
            <a:r>
              <a:rPr lang="en-US" altLang="en-US" dirty="0"/>
              <a:t> (or just about anything else), any number of items may be selected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if omitted, only one item may be selected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if set to 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"false"</a:t>
            </a:r>
            <a:r>
              <a:rPr lang="en-US" altLang="en-US" dirty="0"/>
              <a:t>, behavior depends on the particular browser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2F24-377F-4F6A-B0C9-DC22C8CF5605}" type="slidenum">
              <a:rPr lang="en-US" altLang="en-US"/>
              <a:pPr/>
              <a:t>26</a:t>
            </a:fld>
            <a:endParaRPr lang="en-US" altLang="en-US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5" y="5194826"/>
            <a:ext cx="3875088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024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5" autoUpdateAnimBg="0"/>
      <p:bldP spid="18436" grpId="0" build="p" bldLvl="5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Hidden fields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&lt;input type="hidden" name="hiddenField" value="nyah"&gt;</a:t>
            </a:r>
            <a:b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    &amp;lt;-- right there, don't you see it?</a:t>
            </a: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594123" y="2336873"/>
            <a:ext cx="6428544" cy="3599316"/>
          </a:xfrm>
        </p:spPr>
        <p:txBody>
          <a:bodyPr>
            <a:normAutofit/>
          </a:bodyPr>
          <a:lstStyle/>
          <a:p>
            <a:r>
              <a:rPr lang="en-US" altLang="en-US" dirty="0"/>
              <a:t>What good is this?</a:t>
            </a:r>
          </a:p>
          <a:p>
            <a:pPr lvl="1"/>
            <a:r>
              <a:rPr lang="en-US" altLang="en-US" dirty="0"/>
              <a:t>All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 input</a:t>
            </a:r>
            <a:r>
              <a:rPr lang="en-US" altLang="en-US" dirty="0"/>
              <a:t> fields are sent back to the server, including hidden fields</a:t>
            </a:r>
          </a:p>
          <a:p>
            <a:pPr lvl="1"/>
            <a:r>
              <a:rPr lang="en-US" altLang="en-US" dirty="0"/>
              <a:t>This is a way to include information that the user doesn’t need to see (or that you don’t want her to see)</a:t>
            </a:r>
          </a:p>
          <a:p>
            <a:pPr lvl="1"/>
            <a:r>
              <a:rPr lang="en-US" altLang="en-US" dirty="0"/>
              <a:t>The 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value</a:t>
            </a:r>
            <a:r>
              <a:rPr lang="en-US" altLang="en-US" dirty="0"/>
              <a:t> of a hidden field can be set programmatically (by JavaScript) before the form is submitted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D0D2-67D7-41AA-AF83-84EB5B20F26B}" type="slidenum">
              <a:rPr lang="en-US" altLang="en-US"/>
              <a:pPr/>
              <a:t>27</a:t>
            </a:fld>
            <a:endParaRPr lang="en-US" altLang="en-US"/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52" y="5837234"/>
            <a:ext cx="7467600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483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5" autoUpdateAnimBg="0"/>
      <p:bldP spid="19460" grpId="0" build="p" bldLvl="5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complete example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181" y="2035175"/>
            <a:ext cx="8534400" cy="4822825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7F"/>
              </a:buClr>
              <a:buFontTx/>
              <a:buChar char=" "/>
            </a:pPr>
            <a: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  <a:t>&lt;html&gt;</a:t>
            </a:r>
            <a:b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  <a:t>&lt;head&gt;</a:t>
            </a:r>
            <a:b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  <a:t>&lt;title&gt;Get Identity&lt;/title&gt;</a:t>
            </a:r>
            <a:b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  <a:t>&lt;meta http-</a:t>
            </a:r>
            <a:r>
              <a:rPr lang="en-US" altLang="en-US" sz="1800" dirty="0" err="1">
                <a:solidFill>
                  <a:schemeClr val="accent2"/>
                </a:solidFill>
                <a:latin typeface="Trebuchet MS" panose="020B0603020202020204" pitchFamily="34" charset="0"/>
              </a:rPr>
              <a:t>equiv</a:t>
            </a:r>
            <a: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  <a:t>="Content-Type" content="text/html;</a:t>
            </a:r>
            <a:b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  <a:t>           charset=iso-8859-1"&gt;</a:t>
            </a:r>
            <a:b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  <a:t>&lt;/head&gt;</a:t>
            </a:r>
            <a:b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  <a:t>&lt;body&gt;</a:t>
            </a:r>
            <a:b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  <a:t>&lt;p&gt;&lt;b&gt;Who are you?&lt;/b&gt;&lt;/p&gt;</a:t>
            </a:r>
            <a:b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1800" dirty="0">
                <a:latin typeface="Trebuchet MS" panose="020B0603020202020204" pitchFamily="34" charset="0"/>
              </a:rPr>
              <a:t>&lt;form method="post" action=""&gt;</a:t>
            </a:r>
            <a:br>
              <a:rPr lang="en-US" altLang="en-US" sz="1800" dirty="0">
                <a:latin typeface="Trebuchet MS" panose="020B0603020202020204" pitchFamily="34" charset="0"/>
              </a:rPr>
            </a:br>
            <a:r>
              <a:rPr lang="en-US" altLang="en-US" sz="1800" dirty="0">
                <a:latin typeface="Trebuchet MS" panose="020B0603020202020204" pitchFamily="34" charset="0"/>
              </a:rPr>
              <a:t>  &lt;p&gt;Name: </a:t>
            </a:r>
            <a:br>
              <a:rPr lang="en-US" altLang="en-US" sz="1800" dirty="0">
                <a:latin typeface="Trebuchet MS" panose="020B0603020202020204" pitchFamily="34" charset="0"/>
              </a:rPr>
            </a:br>
            <a:r>
              <a:rPr lang="en-US" altLang="en-US" sz="1800" dirty="0">
                <a:latin typeface="Trebuchet MS" panose="020B0603020202020204" pitchFamily="34" charset="0"/>
              </a:rPr>
              <a:t>    &lt;input type="text" name="</a:t>
            </a:r>
            <a:r>
              <a:rPr lang="en-US" altLang="en-US" sz="1800" dirty="0" err="1">
                <a:latin typeface="Trebuchet MS" panose="020B0603020202020204" pitchFamily="34" charset="0"/>
              </a:rPr>
              <a:t>textfield</a:t>
            </a:r>
            <a:r>
              <a:rPr lang="en-US" altLang="en-US" sz="1800" dirty="0">
                <a:latin typeface="Trebuchet MS" panose="020B0603020202020204" pitchFamily="34" charset="0"/>
              </a:rPr>
              <a:t>"&gt;</a:t>
            </a:r>
            <a:br>
              <a:rPr lang="en-US" altLang="en-US" sz="1800" dirty="0">
                <a:latin typeface="Trebuchet MS" panose="020B0603020202020204" pitchFamily="34" charset="0"/>
              </a:rPr>
            </a:br>
            <a:r>
              <a:rPr lang="en-US" altLang="en-US" sz="1800" dirty="0">
                <a:latin typeface="Trebuchet MS" panose="020B0603020202020204" pitchFamily="34" charset="0"/>
              </a:rPr>
              <a:t>  &lt;/p&gt;</a:t>
            </a:r>
            <a:br>
              <a:rPr lang="en-US" altLang="en-US" sz="1800" dirty="0">
                <a:latin typeface="Trebuchet MS" panose="020B0603020202020204" pitchFamily="34" charset="0"/>
              </a:rPr>
            </a:br>
            <a:r>
              <a:rPr lang="en-US" altLang="en-US" sz="1800" dirty="0">
                <a:latin typeface="Trebuchet MS" panose="020B0603020202020204" pitchFamily="34" charset="0"/>
              </a:rPr>
              <a:t>  &lt;p&gt;Gender: </a:t>
            </a:r>
            <a:br>
              <a:rPr lang="en-US" altLang="en-US" sz="1800" dirty="0">
                <a:latin typeface="Trebuchet MS" panose="020B0603020202020204" pitchFamily="34" charset="0"/>
              </a:rPr>
            </a:br>
            <a:r>
              <a:rPr lang="en-US" altLang="en-US" sz="1800" dirty="0">
                <a:latin typeface="Trebuchet MS" panose="020B0603020202020204" pitchFamily="34" charset="0"/>
              </a:rPr>
              <a:t>    &lt;label&gt;&lt;input type="radio" name="gender" value="m" /&gt;Male&lt;label&gt;</a:t>
            </a:r>
            <a:br>
              <a:rPr lang="en-US" altLang="en-US" sz="1800" dirty="0">
                <a:latin typeface="Trebuchet MS" panose="020B0603020202020204" pitchFamily="34" charset="0"/>
              </a:rPr>
            </a:br>
            <a:r>
              <a:rPr lang="en-US" altLang="en-US" sz="1800" dirty="0">
                <a:latin typeface="Trebuchet MS" panose="020B0603020202020204" pitchFamily="34" charset="0"/>
              </a:rPr>
              <a:t>    &lt;label&gt;&lt;input type="radio" name="gender" value="f" /&gt;Female&lt;/label&gt;</a:t>
            </a:r>
            <a:br>
              <a:rPr lang="en-US" altLang="en-US" sz="1800" dirty="0">
                <a:latin typeface="Trebuchet MS" panose="020B0603020202020204" pitchFamily="34" charset="0"/>
              </a:rPr>
            </a:br>
            <a:r>
              <a:rPr lang="en-US" altLang="en-US" sz="1800" dirty="0">
                <a:latin typeface="Trebuchet MS" panose="020B0603020202020204" pitchFamily="34" charset="0"/>
              </a:rPr>
              <a:t>  &lt;/p&gt;</a:t>
            </a:r>
            <a:br>
              <a:rPr lang="en-US" altLang="en-US" sz="1800" dirty="0">
                <a:latin typeface="Trebuchet MS" panose="020B0603020202020204" pitchFamily="34" charset="0"/>
              </a:rPr>
            </a:br>
            <a:r>
              <a:rPr lang="en-US" altLang="en-US" sz="1800" dirty="0">
                <a:latin typeface="Trebuchet MS" panose="020B0603020202020204" pitchFamily="34" charset="0"/>
              </a:rPr>
              <a:t>  &lt;/form&gt;</a:t>
            </a:r>
            <a:br>
              <a:rPr lang="en-US" altLang="en-US" sz="1800" dirty="0">
                <a:latin typeface="Trebuchet MS" panose="020B0603020202020204" pitchFamily="34" charset="0"/>
              </a:rPr>
            </a:br>
            <a: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  <a:t>&lt;/body&gt;</a:t>
            </a:r>
            <a:b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  <a:t>&lt;/html&gt;</a:t>
            </a: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381" y="2847447"/>
            <a:ext cx="3454400" cy="174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207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Bob’s Auto Parts</a:t>
            </a:r>
            <a:endParaRPr lang="en-US" dirty="0"/>
          </a:p>
        </p:txBody>
      </p:sp>
      <p:sp>
        <p:nvSpPr>
          <p:cNvPr id="3" name="Retângulo 2"/>
          <p:cNvSpPr/>
          <p:nvPr/>
        </p:nvSpPr>
        <p:spPr>
          <a:xfrm>
            <a:off x="270933" y="2184400"/>
            <a:ext cx="5791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&lt;form </a:t>
            </a:r>
            <a:r>
              <a:rPr lang="en-US" dirty="0" smtClean="0">
                <a:solidFill>
                  <a:srgbClr val="FFC000"/>
                </a:solidFill>
              </a:rPr>
              <a:t>action=”</a:t>
            </a:r>
            <a:r>
              <a:rPr lang="en-US" dirty="0" err="1" smtClean="0">
                <a:solidFill>
                  <a:srgbClr val="FFC000"/>
                </a:solidFill>
              </a:rPr>
              <a:t>processorder.php</a:t>
            </a:r>
            <a:r>
              <a:rPr lang="en-US" dirty="0" smtClean="0"/>
              <a:t>” method=”post”&gt;</a:t>
            </a:r>
          </a:p>
          <a:p>
            <a:r>
              <a:rPr lang="en-US" dirty="0" smtClean="0"/>
              <a:t>&lt;table border=”0”&gt;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tr</a:t>
            </a:r>
            <a:r>
              <a:rPr lang="en-US" dirty="0" smtClean="0"/>
              <a:t> </a:t>
            </a:r>
            <a:r>
              <a:rPr lang="en-US" dirty="0" err="1" smtClean="0"/>
              <a:t>bgcolor</a:t>
            </a:r>
            <a:r>
              <a:rPr lang="en-US" dirty="0" smtClean="0"/>
              <a:t>=”#</a:t>
            </a:r>
            <a:r>
              <a:rPr lang="en-US" dirty="0" err="1" smtClean="0"/>
              <a:t>cccccc</a:t>
            </a:r>
            <a:r>
              <a:rPr lang="en-US" dirty="0" smtClean="0"/>
              <a:t>”&gt;</a:t>
            </a:r>
          </a:p>
          <a:p>
            <a:r>
              <a:rPr lang="en-US" dirty="0" smtClean="0"/>
              <a:t>&lt;td width=”150”&gt;Item&lt;/td&gt;</a:t>
            </a:r>
          </a:p>
          <a:p>
            <a:r>
              <a:rPr lang="en-US" dirty="0" smtClean="0"/>
              <a:t>&lt;td width=”15”&gt;Quantity&lt;/td&gt;</a:t>
            </a:r>
          </a:p>
          <a:p>
            <a:r>
              <a:rPr lang="en-US" dirty="0" smtClean="0"/>
              <a:t>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&lt;td&gt;Tires&lt;/td&gt;</a:t>
            </a:r>
          </a:p>
          <a:p>
            <a:r>
              <a:rPr lang="en-US" dirty="0" smtClean="0"/>
              <a:t>&lt;td align=”center”&gt;&lt;input type=”text” name=”</a:t>
            </a:r>
            <a:r>
              <a:rPr lang="en-US" dirty="0" err="1" smtClean="0"/>
              <a:t>tireqty</a:t>
            </a:r>
            <a:r>
              <a:rPr lang="en-US" dirty="0" smtClean="0"/>
              <a:t>” size=”3”</a:t>
            </a:r>
          </a:p>
          <a:p>
            <a:r>
              <a:rPr lang="en-US" dirty="0" err="1" smtClean="0"/>
              <a:t>maxlength</a:t>
            </a:r>
            <a:r>
              <a:rPr lang="en-US" dirty="0" smtClean="0"/>
              <a:t>=”3” /&gt;&lt;/td&gt;</a:t>
            </a:r>
          </a:p>
          <a:p>
            <a:r>
              <a:rPr lang="en-US" dirty="0" smtClean="0"/>
              <a:t>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</p:txBody>
      </p:sp>
      <p:sp>
        <p:nvSpPr>
          <p:cNvPr id="4" name="Retângulo 3"/>
          <p:cNvSpPr/>
          <p:nvPr/>
        </p:nvSpPr>
        <p:spPr>
          <a:xfrm>
            <a:off x="6536267" y="1998133"/>
            <a:ext cx="540173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&lt;td&gt;Oil&lt;/td&gt;</a:t>
            </a:r>
          </a:p>
          <a:p>
            <a:r>
              <a:rPr lang="en-US" dirty="0"/>
              <a:t>&lt;td align=”center”&gt;&lt;input type=”text” name=”</a:t>
            </a:r>
            <a:r>
              <a:rPr lang="en-US" dirty="0" err="1"/>
              <a:t>oilqty</a:t>
            </a:r>
            <a:r>
              <a:rPr lang="en-US" dirty="0"/>
              <a:t>” size=”3”</a:t>
            </a:r>
          </a:p>
          <a:p>
            <a:r>
              <a:rPr lang="en-US" dirty="0" err="1"/>
              <a:t>maxlength</a:t>
            </a:r>
            <a:r>
              <a:rPr lang="en-US" dirty="0"/>
              <a:t>=”3” /&gt;&lt;/td&gt;</a:t>
            </a:r>
          </a:p>
          <a:p>
            <a:r>
              <a:rPr lang="en-US" dirty="0"/>
              <a:t>&lt;/</a:t>
            </a:r>
            <a:r>
              <a:rPr lang="en-US" dirty="0" err="1"/>
              <a:t>tr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r>
              <a:rPr lang="en-US" dirty="0"/>
              <a:t>&lt;td&gt;Spark Plugs&lt;/td&gt;</a:t>
            </a:r>
          </a:p>
          <a:p>
            <a:r>
              <a:rPr lang="en-US" dirty="0"/>
              <a:t>&lt;td align=”center”&gt;&lt;input type=”text” name=”</a:t>
            </a:r>
            <a:r>
              <a:rPr lang="en-US" dirty="0" err="1"/>
              <a:t>sparkqty</a:t>
            </a:r>
            <a:r>
              <a:rPr lang="en-US" dirty="0"/>
              <a:t>” size=”3”</a:t>
            </a:r>
          </a:p>
          <a:p>
            <a:r>
              <a:rPr lang="en-US" dirty="0" err="1"/>
              <a:t>maxlength</a:t>
            </a:r>
            <a:r>
              <a:rPr lang="en-US" dirty="0"/>
              <a:t>=”3” /&gt;&lt;/td&gt;</a:t>
            </a:r>
          </a:p>
          <a:p>
            <a:r>
              <a:rPr lang="en-US" dirty="0"/>
              <a:t>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r>
              <a:rPr lang="en-US" dirty="0"/>
              <a:t>&lt;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r>
              <a:rPr lang="en-US" dirty="0"/>
              <a:t>&lt;td </a:t>
            </a:r>
            <a:r>
              <a:rPr lang="en-US" dirty="0" err="1"/>
              <a:t>colspan</a:t>
            </a:r>
            <a:r>
              <a:rPr lang="en-US" dirty="0"/>
              <a:t>=”2” align=”center”&gt;&lt;input type=”submit” value=”Submit Order” /&gt;&lt;/td&gt;</a:t>
            </a:r>
          </a:p>
          <a:p>
            <a:r>
              <a:rPr lang="en-US" dirty="0"/>
              <a:t>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r>
              <a:rPr lang="en-US" dirty="0"/>
              <a:t>&lt;/table&gt;</a:t>
            </a:r>
          </a:p>
          <a:p>
            <a:r>
              <a:rPr lang="en-US" dirty="0"/>
              <a:t>&lt;/form&gt;</a:t>
            </a:r>
          </a:p>
        </p:txBody>
      </p:sp>
    </p:spTree>
    <p:extLst>
      <p:ext uri="{BB962C8B-B14F-4D97-AF65-F5344CB8AC3E}">
        <p14:creationId xmlns:p14="http://schemas.microsoft.com/office/powerpoint/2010/main" val="209195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II. Utilização </a:t>
            </a:r>
            <a:r>
              <a:rPr lang="pt-BR" dirty="0"/>
              <a:t>de MySQL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>
                <a:solidFill>
                  <a:srgbClr val="FFFF00"/>
                </a:solidFill>
              </a:rPr>
              <a:t>Desenho </a:t>
            </a:r>
            <a:r>
              <a:rPr lang="pt-BR" dirty="0">
                <a:solidFill>
                  <a:srgbClr val="FFFF00"/>
                </a:solidFill>
              </a:rPr>
              <a:t>de bases de dados para a web. Criação de bases de dados. Aceder a bases de dados MySQL usando PHP. Administração de bases de dados MySQL.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3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the form (</a:t>
            </a:r>
            <a:r>
              <a:rPr lang="en-US" dirty="0" err="1" smtClean="0"/>
              <a:t>processorder.php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Retângulo 2"/>
          <p:cNvSpPr/>
          <p:nvPr/>
        </p:nvSpPr>
        <p:spPr>
          <a:xfrm>
            <a:off x="1371600" y="2593539"/>
            <a:ext cx="5181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&lt;html&gt;</a:t>
            </a:r>
          </a:p>
          <a:p>
            <a:r>
              <a:rPr lang="en-US" dirty="0"/>
              <a:t>&lt;head&gt;</a:t>
            </a:r>
          </a:p>
          <a:p>
            <a:r>
              <a:rPr lang="en-US" dirty="0"/>
              <a:t>&lt;title&gt;Bob’s Auto Parts - Order Results&lt;/title&gt;</a:t>
            </a:r>
          </a:p>
          <a:p>
            <a:r>
              <a:rPr lang="en-US" dirty="0"/>
              <a:t>&lt;/head&gt;</a:t>
            </a:r>
          </a:p>
          <a:p>
            <a:r>
              <a:rPr lang="en-US" dirty="0"/>
              <a:t>&lt;body&gt;</a:t>
            </a:r>
          </a:p>
          <a:p>
            <a:r>
              <a:rPr lang="en-US" dirty="0"/>
              <a:t>&lt;h1&gt;Bob’s Auto Parts&lt;/h1&gt;</a:t>
            </a:r>
          </a:p>
          <a:p>
            <a:r>
              <a:rPr lang="en-US" dirty="0"/>
              <a:t>&lt;h2&gt;Order Results&lt;/h2&gt;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&lt;?</a:t>
            </a:r>
            <a:r>
              <a:rPr lang="en-US" dirty="0" err="1">
                <a:solidFill>
                  <a:srgbClr val="FFC000"/>
                </a:solidFill>
              </a:rPr>
              <a:t>php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	echo </a:t>
            </a:r>
            <a:r>
              <a:rPr lang="en-US" dirty="0">
                <a:solidFill>
                  <a:srgbClr val="FFC000"/>
                </a:solidFill>
              </a:rPr>
              <a:t>‘&lt;p&gt;Order processed.&lt;/p&gt;’;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?&gt;</a:t>
            </a:r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</a:t>
            </a:r>
            <a:r>
              <a:rPr lang="en-US" dirty="0" smtClean="0"/>
              <a:t>&gt;</a:t>
            </a:r>
            <a:endParaRPr lang="en-US" dirty="0">
              <a:solidFill>
                <a:srgbClr val="FFC000"/>
              </a:solidFill>
            </a:endParaRPr>
          </a:p>
          <a:p>
            <a:endParaRPr lang="en-US" dirty="0"/>
          </a:p>
        </p:txBody>
      </p:sp>
      <p:sp>
        <p:nvSpPr>
          <p:cNvPr id="4" name="Retângulo 3"/>
          <p:cNvSpPr/>
          <p:nvPr/>
        </p:nvSpPr>
        <p:spPr>
          <a:xfrm>
            <a:off x="8223535" y="4311133"/>
            <a:ext cx="26815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Embedding PHP in HTML</a:t>
            </a:r>
          </a:p>
        </p:txBody>
      </p:sp>
      <p:sp>
        <p:nvSpPr>
          <p:cNvPr id="5" name="Seta para a direita 4"/>
          <p:cNvSpPr/>
          <p:nvPr/>
        </p:nvSpPr>
        <p:spPr>
          <a:xfrm rot="10800000">
            <a:off x="5638800" y="4792133"/>
            <a:ext cx="2472267" cy="3894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25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and data types</a:t>
            </a:r>
            <a:endParaRPr lang="en-US" dirty="0"/>
          </a:p>
        </p:txBody>
      </p:sp>
      <p:sp>
        <p:nvSpPr>
          <p:cNvPr id="3" name="Retângulo 2"/>
          <p:cNvSpPr/>
          <p:nvPr/>
        </p:nvSpPr>
        <p:spPr>
          <a:xfrm>
            <a:off x="897467" y="2261679"/>
            <a:ext cx="8788399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PHP’s Data Types</a:t>
            </a:r>
          </a:p>
          <a:p>
            <a:r>
              <a:rPr lang="en-US" dirty="0"/>
              <a:t>PHP supports the following basic data types: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Integer—Used </a:t>
            </a:r>
            <a:r>
              <a:rPr lang="en-US" dirty="0"/>
              <a:t>for whole </a:t>
            </a:r>
            <a:r>
              <a:rPr lang="en-US" dirty="0" smtClean="0"/>
              <a:t>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Float </a:t>
            </a:r>
            <a:r>
              <a:rPr lang="en-US" dirty="0"/>
              <a:t>(also called double)—Used for real </a:t>
            </a:r>
            <a:r>
              <a:rPr lang="en-US" dirty="0" smtClean="0"/>
              <a:t>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String—Used </a:t>
            </a:r>
            <a:r>
              <a:rPr lang="en-US" dirty="0"/>
              <a:t>for strings of </a:t>
            </a:r>
            <a:r>
              <a:rPr lang="en-US" dirty="0" smtClean="0"/>
              <a:t>characters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Boolean—Used </a:t>
            </a:r>
            <a:r>
              <a:rPr lang="en-US" dirty="0"/>
              <a:t>for true or false </a:t>
            </a:r>
            <a:r>
              <a:rPr lang="en-US" dirty="0" smtClean="0"/>
              <a:t>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Array—Used </a:t>
            </a:r>
            <a:r>
              <a:rPr lang="en-US" dirty="0"/>
              <a:t>to store multiple data </a:t>
            </a:r>
            <a:r>
              <a:rPr lang="en-US" dirty="0" smtClean="0"/>
              <a:t>items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Object—Used </a:t>
            </a:r>
            <a:r>
              <a:rPr lang="en-US" dirty="0"/>
              <a:t>for storing instances of </a:t>
            </a:r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4" name="Retângulo 3"/>
          <p:cNvSpPr/>
          <p:nvPr/>
        </p:nvSpPr>
        <p:spPr>
          <a:xfrm>
            <a:off x="897467" y="5324056"/>
            <a:ext cx="91463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PHP is called weakly typed , the type of a variable is determined by the</a:t>
            </a:r>
          </a:p>
          <a:p>
            <a:r>
              <a:rPr lang="en-US" dirty="0" smtClean="0"/>
              <a:t>value assigned to it.</a:t>
            </a:r>
          </a:p>
          <a:p>
            <a:endParaRPr lang="en-US" dirty="0"/>
          </a:p>
        </p:txBody>
      </p:sp>
      <p:sp>
        <p:nvSpPr>
          <p:cNvPr id="5" name="Retângulo 4"/>
          <p:cNvSpPr/>
          <p:nvPr/>
        </p:nvSpPr>
        <p:spPr>
          <a:xfrm>
            <a:off x="7739071" y="3239012"/>
            <a:ext cx="38935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variable has a $ sign in front of it.</a:t>
            </a:r>
          </a:p>
          <a:p>
            <a:endParaRPr lang="en-US" dirty="0"/>
          </a:p>
          <a:p>
            <a:r>
              <a:rPr lang="en-US" dirty="0" smtClean="0"/>
              <a:t>$</a:t>
            </a:r>
            <a:r>
              <a:rPr lang="en-US" dirty="0" err="1" smtClean="0"/>
              <a:t>totalqty</a:t>
            </a:r>
            <a:r>
              <a:rPr lang="en-US" dirty="0" smtClean="0"/>
              <a:t> </a:t>
            </a:r>
            <a:r>
              <a:rPr lang="en-US" dirty="0"/>
              <a:t>= 0;</a:t>
            </a:r>
          </a:p>
          <a:p>
            <a:r>
              <a:rPr lang="en-US" dirty="0"/>
              <a:t>$</a:t>
            </a:r>
            <a:r>
              <a:rPr lang="en-US" dirty="0" err="1"/>
              <a:t>totalamount</a:t>
            </a:r>
            <a:r>
              <a:rPr lang="en-US" dirty="0"/>
              <a:t> = 0.00;</a:t>
            </a:r>
          </a:p>
        </p:txBody>
      </p:sp>
    </p:spTree>
    <p:extLst>
      <p:ext uri="{BB962C8B-B14F-4D97-AF65-F5344CB8AC3E}">
        <p14:creationId xmlns:p14="http://schemas.microsoft.com/office/powerpoint/2010/main" val="289999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Declaring and Using Constants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Retângulo 2"/>
          <p:cNvSpPr/>
          <p:nvPr/>
        </p:nvSpPr>
        <p:spPr>
          <a:xfrm>
            <a:off x="1117599" y="2328671"/>
            <a:ext cx="95842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the sample </a:t>
            </a:r>
            <a:r>
              <a:rPr lang="en-US" dirty="0" smtClean="0"/>
              <a:t>application (Bob’s Auto Parts), </a:t>
            </a:r>
            <a:r>
              <a:rPr lang="en-US" dirty="0"/>
              <a:t>you might store the prices for each item on sale as a </a:t>
            </a:r>
            <a:r>
              <a:rPr lang="en-US" dirty="0" err="1" smtClean="0"/>
              <a:t>constant.You</a:t>
            </a:r>
            <a:r>
              <a:rPr lang="en-US" dirty="0" smtClean="0"/>
              <a:t> </a:t>
            </a:r>
            <a:r>
              <a:rPr lang="en-US" dirty="0"/>
              <a:t>can define these constants using the define function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>
                <a:solidFill>
                  <a:srgbClr val="FFC000"/>
                </a:solidFill>
              </a:rPr>
              <a:t>define(‘TIREPRICE’, 100);</a:t>
            </a:r>
          </a:p>
          <a:p>
            <a:r>
              <a:rPr lang="en-US" dirty="0">
                <a:solidFill>
                  <a:srgbClr val="FFC000"/>
                </a:solidFill>
              </a:rPr>
              <a:t>define(‘OILPRICE’, 10);</a:t>
            </a:r>
          </a:p>
          <a:p>
            <a:r>
              <a:rPr lang="en-US" dirty="0">
                <a:solidFill>
                  <a:srgbClr val="FFC000"/>
                </a:solidFill>
              </a:rPr>
              <a:t>define(‘SPARKPRICE’, 4);</a:t>
            </a:r>
          </a:p>
        </p:txBody>
      </p:sp>
      <p:sp>
        <p:nvSpPr>
          <p:cNvPr id="4" name="Retângulo 3"/>
          <p:cNvSpPr/>
          <p:nvPr/>
        </p:nvSpPr>
        <p:spPr>
          <a:xfrm>
            <a:off x="1117598" y="4375835"/>
            <a:ext cx="95842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when you refer to </a:t>
            </a:r>
            <a:r>
              <a:rPr lang="en-US" dirty="0" smtClean="0"/>
              <a:t>a constant</a:t>
            </a:r>
            <a:r>
              <a:rPr lang="en-US" dirty="0"/>
              <a:t>, it does not have a dollar sign in front of it</a:t>
            </a:r>
          </a:p>
        </p:txBody>
      </p:sp>
      <p:sp>
        <p:nvSpPr>
          <p:cNvPr id="5" name="Retângulo 4"/>
          <p:cNvSpPr/>
          <p:nvPr/>
        </p:nvSpPr>
        <p:spPr>
          <a:xfrm>
            <a:off x="1117598" y="5208600"/>
            <a:ext cx="187006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&lt;?</a:t>
            </a:r>
            <a:r>
              <a:rPr lang="en-US" dirty="0" err="1" smtClean="0">
                <a:solidFill>
                  <a:srgbClr val="FFC000"/>
                </a:solidFill>
              </a:rPr>
              <a:t>php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echo </a:t>
            </a:r>
            <a:r>
              <a:rPr lang="en-US" dirty="0">
                <a:solidFill>
                  <a:srgbClr val="FFC000"/>
                </a:solidFill>
              </a:rPr>
              <a:t>TIREPRICE</a:t>
            </a:r>
            <a:r>
              <a:rPr lang="en-US" dirty="0" smtClean="0">
                <a:solidFill>
                  <a:srgbClr val="FFC000"/>
                </a:solidFill>
              </a:rPr>
              <a:t>;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?&gt;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74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Scope</a:t>
            </a:r>
            <a:endParaRPr lang="en-US" dirty="0"/>
          </a:p>
        </p:txBody>
      </p:sp>
      <p:sp>
        <p:nvSpPr>
          <p:cNvPr id="5" name="Retângulo 4"/>
          <p:cNvSpPr/>
          <p:nvPr/>
        </p:nvSpPr>
        <p:spPr>
          <a:xfrm>
            <a:off x="680320" y="2205335"/>
            <a:ext cx="113084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term scope refers to the places within a script where a particular variable is visible.</a:t>
            </a:r>
          </a:p>
          <a:p>
            <a:r>
              <a:rPr lang="en-US" dirty="0"/>
              <a:t>The six basic scope rules in PHP are as follows:</a:t>
            </a:r>
          </a:p>
        </p:txBody>
      </p:sp>
      <p:sp>
        <p:nvSpPr>
          <p:cNvPr id="6" name="Retângulo 5"/>
          <p:cNvSpPr/>
          <p:nvPr/>
        </p:nvSpPr>
        <p:spPr>
          <a:xfrm>
            <a:off x="680320" y="3244999"/>
            <a:ext cx="50600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Built-in </a:t>
            </a:r>
            <a:r>
              <a:rPr lang="en-US" dirty="0" err="1"/>
              <a:t>superglobal</a:t>
            </a:r>
            <a:r>
              <a:rPr lang="en-US" dirty="0"/>
              <a:t> variables are visible everywhere within a script.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Constants, once declared, are always visible globally; that is, they can be used </a:t>
            </a:r>
            <a:r>
              <a:rPr lang="en-US" dirty="0" smtClean="0"/>
              <a:t>inside and </a:t>
            </a:r>
            <a:r>
              <a:rPr lang="en-US" dirty="0"/>
              <a:t>outside </a:t>
            </a:r>
            <a:r>
              <a:rPr lang="en-US" dirty="0" smtClean="0"/>
              <a:t>functions.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Global </a:t>
            </a:r>
            <a:r>
              <a:rPr lang="en-US" dirty="0"/>
              <a:t>variables declared in a script are visible throughout that script, but not </a:t>
            </a:r>
            <a:r>
              <a:rPr lang="en-US" dirty="0" smtClean="0"/>
              <a:t>inside functions</a:t>
            </a:r>
            <a:r>
              <a:rPr lang="en-US" dirty="0"/>
              <a:t>.</a:t>
            </a:r>
          </a:p>
        </p:txBody>
      </p:sp>
      <p:sp>
        <p:nvSpPr>
          <p:cNvPr id="7" name="Retângulo 6"/>
          <p:cNvSpPr/>
          <p:nvPr/>
        </p:nvSpPr>
        <p:spPr>
          <a:xfrm>
            <a:off x="6503251" y="3195834"/>
            <a:ext cx="524848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Variables inside functions that are declared as global refer to the global variables </a:t>
            </a:r>
            <a:r>
              <a:rPr lang="en-US" dirty="0" smtClean="0"/>
              <a:t>of the </a:t>
            </a:r>
            <a:r>
              <a:rPr lang="en-US" dirty="0"/>
              <a:t>same </a:t>
            </a:r>
            <a:r>
              <a:rPr lang="en-US" dirty="0" smtClean="0"/>
              <a:t>name.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Variables </a:t>
            </a:r>
            <a:r>
              <a:rPr lang="en-US" dirty="0"/>
              <a:t>created inside functions and declared as static are invisible from </a:t>
            </a:r>
            <a:r>
              <a:rPr lang="en-US" dirty="0" smtClean="0"/>
              <a:t>outside the </a:t>
            </a:r>
            <a:r>
              <a:rPr lang="en-US" dirty="0"/>
              <a:t>function but keep their value between one execution of the function and </a:t>
            </a:r>
            <a:r>
              <a:rPr lang="en-US" dirty="0" smtClean="0"/>
              <a:t>the next.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Variables </a:t>
            </a:r>
            <a:r>
              <a:rPr lang="en-US" dirty="0"/>
              <a:t>created inside functions are local to the function and cease to exist </a:t>
            </a:r>
            <a:r>
              <a:rPr lang="en-US" dirty="0" smtClean="0"/>
              <a:t>when the </a:t>
            </a:r>
            <a:r>
              <a:rPr lang="en-US" dirty="0"/>
              <a:t>function terminates.</a:t>
            </a:r>
          </a:p>
        </p:txBody>
      </p:sp>
    </p:spTree>
    <p:extLst>
      <p:ext uri="{BB962C8B-B14F-4D97-AF65-F5344CB8AC3E}">
        <p14:creationId xmlns:p14="http://schemas.microsoft.com/office/powerpoint/2010/main" val="197390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III</a:t>
            </a:r>
            <a:r>
              <a:rPr lang="pt-BR" dirty="0"/>
              <a:t>. E-commerce e segurança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>
                <a:solidFill>
                  <a:srgbClr val="FFFF00"/>
                </a:solidFill>
              </a:rPr>
              <a:t>Manter </a:t>
            </a:r>
            <a:r>
              <a:rPr lang="pt-BR" dirty="0">
                <a:solidFill>
                  <a:srgbClr val="FFFF00"/>
                </a:solidFill>
              </a:rPr>
              <a:t>um site de e-commerce. Questões de segurança em comércio electrónico.  Segurança de aplicações web. Implementação de autenticação com PHP e MySQL. Implementação de transações seguras com PHP e MySQL.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33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IV</a:t>
            </a:r>
            <a:r>
              <a:rPr lang="pt-BR" dirty="0"/>
              <a:t>. Técnicas Avançadas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pt-BR" dirty="0">
                <a:solidFill>
                  <a:srgbClr val="FFFF00"/>
                </a:solidFill>
              </a:rPr>
              <a:t>Interacção com o servidor e o Sistema de ficheiros. Utilização de funções de funções de rede e prorocolos. Gerir datas e tempo. Gereção de imagens. Utilizar control de sessão em PHP.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V</a:t>
            </a:r>
            <a:r>
              <a:rPr lang="pt-BR" dirty="0"/>
              <a:t>. Construção de aplicações práticas de PHP e MySql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pPr marL="0" indent="0">
              <a:buNone/>
            </a:pPr>
            <a:r>
              <a:rPr lang="pt-BR" dirty="0" smtClean="0">
                <a:solidFill>
                  <a:srgbClr val="FFFF00"/>
                </a:solidFill>
              </a:rPr>
              <a:t>Utilizar </a:t>
            </a:r>
            <a:r>
              <a:rPr lang="pt-BR" dirty="0">
                <a:solidFill>
                  <a:srgbClr val="FFFF00"/>
                </a:solidFill>
              </a:rPr>
              <a:t>PHP e MySQL em grandes projectos. Depuração. Autenticação de utilizadores e personalização. Construção de um carrinho de compras.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31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Bibliografia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0321" y="2897915"/>
            <a:ext cx="2047059" cy="264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9322" y="2328527"/>
            <a:ext cx="5772150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80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Avaliação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599316"/>
          </a:xfrm>
        </p:spPr>
        <p:txBody>
          <a:bodyPr>
            <a:normAutofit/>
          </a:bodyPr>
          <a:lstStyle/>
          <a:p>
            <a:r>
              <a:rPr lang="en-US" dirty="0" err="1" smtClean="0"/>
              <a:t>Exame</a:t>
            </a:r>
            <a:r>
              <a:rPr lang="en-US" dirty="0" smtClean="0"/>
              <a:t> final (40%)</a:t>
            </a:r>
          </a:p>
          <a:p>
            <a:pPr marL="457200" lvl="1" indent="0"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Prova</a:t>
            </a:r>
            <a:r>
              <a:rPr lang="en-US" dirty="0" smtClean="0">
                <a:solidFill>
                  <a:srgbClr val="FFFF00"/>
                </a:solidFill>
              </a:rPr>
              <a:t> com </a:t>
            </a:r>
            <a:r>
              <a:rPr lang="en-US" dirty="0" err="1" smtClean="0">
                <a:solidFill>
                  <a:srgbClr val="FFFF00"/>
                </a:solidFill>
              </a:rPr>
              <a:t>questões</a:t>
            </a:r>
            <a:r>
              <a:rPr lang="en-US" dirty="0" smtClean="0">
                <a:solidFill>
                  <a:srgbClr val="FFFF00"/>
                </a:solidFill>
              </a:rPr>
              <a:t> de </a:t>
            </a:r>
            <a:r>
              <a:rPr lang="en-US" dirty="0" err="1" smtClean="0">
                <a:solidFill>
                  <a:srgbClr val="FFFF00"/>
                </a:solidFill>
              </a:rPr>
              <a:t>escolha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múltipla</a:t>
            </a:r>
            <a:r>
              <a:rPr lang="en-US" dirty="0" smtClean="0">
                <a:solidFill>
                  <a:srgbClr val="FFFF00"/>
                </a:solidFill>
              </a:rPr>
              <a:t> e com </a:t>
            </a:r>
            <a:r>
              <a:rPr lang="en-US" dirty="0" err="1" smtClean="0">
                <a:solidFill>
                  <a:srgbClr val="FFFF00"/>
                </a:solidFill>
              </a:rPr>
              <a:t>implementação</a:t>
            </a:r>
            <a:r>
              <a:rPr lang="en-US" dirty="0" smtClean="0">
                <a:solidFill>
                  <a:srgbClr val="FFFF00"/>
                </a:solidFill>
              </a:rPr>
              <a:t> de </a:t>
            </a:r>
            <a:r>
              <a:rPr lang="en-US" dirty="0" err="1" smtClean="0">
                <a:solidFill>
                  <a:srgbClr val="FFFF00"/>
                </a:solidFill>
              </a:rPr>
              <a:t>pequeno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projecto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 smtClean="0"/>
          </a:p>
          <a:p>
            <a:r>
              <a:rPr lang="en-US" dirty="0" err="1" smtClean="0"/>
              <a:t>Pequenos</a:t>
            </a:r>
            <a:r>
              <a:rPr lang="en-US" dirty="0" smtClean="0"/>
              <a:t> </a:t>
            </a:r>
            <a:r>
              <a:rPr lang="en-US" dirty="0" err="1" smtClean="0"/>
              <a:t>trabalhos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longo</a:t>
            </a:r>
            <a:r>
              <a:rPr lang="en-US" dirty="0" smtClean="0"/>
              <a:t> do </a:t>
            </a:r>
            <a:r>
              <a:rPr lang="en-US" dirty="0" err="1" smtClean="0"/>
              <a:t>semestre</a:t>
            </a:r>
            <a:r>
              <a:rPr lang="en-US" dirty="0" smtClean="0"/>
              <a:t> (20%)</a:t>
            </a:r>
          </a:p>
          <a:p>
            <a:pPr lvl="1"/>
            <a:r>
              <a:rPr lang="en-US" dirty="0" err="1" smtClean="0">
                <a:solidFill>
                  <a:srgbClr val="FFFF00"/>
                </a:solidFill>
              </a:rPr>
              <a:t>Exercícios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práticos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lançados</a:t>
            </a:r>
            <a:r>
              <a:rPr lang="en-US" dirty="0" smtClean="0">
                <a:solidFill>
                  <a:srgbClr val="FFFF00"/>
                </a:solidFill>
              </a:rPr>
              <a:t> do Aquila (</a:t>
            </a:r>
            <a:r>
              <a:rPr lang="en-US" dirty="0" err="1" smtClean="0">
                <a:solidFill>
                  <a:srgbClr val="FFFF00"/>
                </a:solidFill>
              </a:rPr>
              <a:t>baixo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consumo</a:t>
            </a:r>
            <a:r>
              <a:rPr lang="en-US" dirty="0" smtClean="0">
                <a:solidFill>
                  <a:srgbClr val="FFFF00"/>
                </a:solidFill>
              </a:rPr>
              <a:t> de tempo)</a:t>
            </a:r>
          </a:p>
          <a:p>
            <a:r>
              <a:rPr lang="en-US" dirty="0" err="1" smtClean="0"/>
              <a:t>Projecto</a:t>
            </a:r>
            <a:r>
              <a:rPr lang="en-US" dirty="0" smtClean="0"/>
              <a:t> (40%)</a:t>
            </a:r>
          </a:p>
          <a:p>
            <a:pPr marL="457200" lvl="1" indent="0"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Desenvolvimento</a:t>
            </a:r>
            <a:r>
              <a:rPr lang="en-US" dirty="0" smtClean="0">
                <a:solidFill>
                  <a:srgbClr val="FFFF00"/>
                </a:solidFill>
              </a:rPr>
              <a:t> de um site de </a:t>
            </a:r>
            <a:r>
              <a:rPr lang="en-US" dirty="0" err="1" smtClean="0">
                <a:solidFill>
                  <a:srgbClr val="FFFF00"/>
                </a:solidFill>
              </a:rPr>
              <a:t>empresa</a:t>
            </a:r>
            <a:r>
              <a:rPr lang="en-US" dirty="0" smtClean="0">
                <a:solidFill>
                  <a:srgbClr val="FFFF00"/>
                </a:solidFill>
              </a:rPr>
              <a:t> com </a:t>
            </a:r>
            <a:r>
              <a:rPr lang="en-US" dirty="0" err="1" smtClean="0">
                <a:solidFill>
                  <a:srgbClr val="FFFF00"/>
                </a:solidFill>
              </a:rPr>
              <a:t>conteúdo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dinâmico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suportado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por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base de dados e com </a:t>
            </a:r>
            <a:r>
              <a:rPr lang="en-US" dirty="0" err="1" smtClean="0">
                <a:solidFill>
                  <a:srgbClr val="FFFF00"/>
                </a:solidFill>
              </a:rPr>
              <a:t>funcionalidades</a:t>
            </a:r>
            <a:r>
              <a:rPr lang="en-US" dirty="0" smtClean="0">
                <a:solidFill>
                  <a:srgbClr val="FFFF00"/>
                </a:solidFill>
              </a:rPr>
              <a:t> de </a:t>
            </a:r>
            <a:r>
              <a:rPr lang="en-US" dirty="0" err="1" smtClean="0">
                <a:solidFill>
                  <a:srgbClr val="FFFF00"/>
                </a:solidFill>
              </a:rPr>
              <a:t>processamento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implementadas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em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php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59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Objectivos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Individuais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9138927" cy="2906179"/>
          </a:xfrm>
        </p:spPr>
        <p:txBody>
          <a:bodyPr>
            <a:normAutofit/>
          </a:bodyPr>
          <a:lstStyle/>
          <a:p>
            <a:r>
              <a:rPr lang="en-US" dirty="0" err="1" smtClean="0"/>
              <a:t>Adquirir</a:t>
            </a:r>
            <a:r>
              <a:rPr lang="en-US" dirty="0" smtClean="0"/>
              <a:t> </a:t>
            </a:r>
            <a:r>
              <a:rPr lang="en-US" dirty="0" err="1" smtClean="0"/>
              <a:t>compreensão</a:t>
            </a:r>
            <a:r>
              <a:rPr lang="en-US" dirty="0" smtClean="0"/>
              <a:t> das </a:t>
            </a:r>
            <a:r>
              <a:rPr lang="en-US" dirty="0" err="1" smtClean="0"/>
              <a:t>técnicas</a:t>
            </a:r>
            <a:r>
              <a:rPr lang="en-US" dirty="0" smtClean="0"/>
              <a:t> </a:t>
            </a:r>
            <a:r>
              <a:rPr lang="en-US" dirty="0" err="1" smtClean="0"/>
              <a:t>clássicas</a:t>
            </a:r>
            <a:r>
              <a:rPr lang="en-US" dirty="0" smtClean="0"/>
              <a:t> de </a:t>
            </a:r>
            <a:r>
              <a:rPr lang="en-US" dirty="0" err="1" smtClean="0"/>
              <a:t>programação</a:t>
            </a:r>
            <a:r>
              <a:rPr lang="en-US" dirty="0" smtClean="0"/>
              <a:t> </a:t>
            </a:r>
            <a:r>
              <a:rPr lang="en-US" dirty="0" err="1" smtClean="0"/>
              <a:t>estruturada</a:t>
            </a:r>
            <a:r>
              <a:rPr lang="en-US" dirty="0" smtClean="0"/>
              <a:t> (</a:t>
            </a:r>
            <a:r>
              <a:rPr lang="en-US" dirty="0" err="1" smtClean="0"/>
              <a:t>incluindo</a:t>
            </a:r>
            <a:r>
              <a:rPr lang="en-US" dirty="0" smtClean="0"/>
              <a:t> </a:t>
            </a:r>
            <a:r>
              <a:rPr lang="en-US" dirty="0" err="1" smtClean="0"/>
              <a:t>programação</a:t>
            </a:r>
            <a:r>
              <a:rPr lang="en-US" dirty="0" smtClean="0"/>
              <a:t> </a:t>
            </a:r>
            <a:r>
              <a:rPr lang="en-US" dirty="0" err="1" smtClean="0"/>
              <a:t>orientada</a:t>
            </a:r>
            <a:r>
              <a:rPr lang="en-US" dirty="0" smtClean="0"/>
              <a:t>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objectos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Implementar</a:t>
            </a:r>
            <a:r>
              <a:rPr lang="en-US" dirty="0" smtClean="0"/>
              <a:t> </a:t>
            </a:r>
            <a:r>
              <a:rPr lang="en-US" dirty="0" err="1" smtClean="0"/>
              <a:t>algoritmos</a:t>
            </a:r>
            <a:r>
              <a:rPr lang="en-US" dirty="0" smtClean="0"/>
              <a:t> de </a:t>
            </a:r>
            <a:r>
              <a:rPr lang="en-US" dirty="0" err="1" smtClean="0"/>
              <a:t>complexidade</a:t>
            </a:r>
            <a:r>
              <a:rPr lang="en-US" dirty="0" smtClean="0"/>
              <a:t> </a:t>
            </a:r>
            <a:r>
              <a:rPr lang="en-US" dirty="0" err="1" smtClean="0"/>
              <a:t>média</a:t>
            </a:r>
            <a:r>
              <a:rPr lang="en-US" dirty="0" smtClean="0"/>
              <a:t>/</a:t>
            </a:r>
            <a:r>
              <a:rPr lang="en-US" dirty="0" err="1" smtClean="0"/>
              <a:t>baixa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Conhecer</a:t>
            </a:r>
            <a:r>
              <a:rPr lang="en-US" dirty="0" smtClean="0"/>
              <a:t> a </a:t>
            </a:r>
            <a:r>
              <a:rPr lang="en-US" dirty="0" err="1" smtClean="0"/>
              <a:t>arquitectura</a:t>
            </a:r>
            <a:r>
              <a:rPr lang="en-US" dirty="0" smtClean="0"/>
              <a:t> </a:t>
            </a:r>
            <a:r>
              <a:rPr lang="en-US" dirty="0" err="1" smtClean="0"/>
              <a:t>cliente</a:t>
            </a:r>
            <a:r>
              <a:rPr lang="en-US" dirty="0" smtClean="0"/>
              <a:t>/</a:t>
            </a:r>
            <a:r>
              <a:rPr lang="en-US" dirty="0" err="1" smtClean="0"/>
              <a:t>servidor</a:t>
            </a:r>
            <a:r>
              <a:rPr lang="en-US" dirty="0" smtClean="0"/>
              <a:t> </a:t>
            </a:r>
            <a:r>
              <a:rPr lang="en-US" dirty="0" err="1" smtClean="0"/>
              <a:t>associada</a:t>
            </a:r>
            <a:r>
              <a:rPr lang="en-US" dirty="0" smtClean="0"/>
              <a:t> à </a:t>
            </a:r>
            <a:r>
              <a:rPr lang="en-US" dirty="0" err="1" smtClean="0"/>
              <a:t>concepção</a:t>
            </a:r>
            <a:r>
              <a:rPr lang="en-US" dirty="0" smtClean="0"/>
              <a:t> de </a:t>
            </a:r>
            <a:r>
              <a:rPr lang="en-US" dirty="0" err="1" smtClean="0"/>
              <a:t>páginas</a:t>
            </a:r>
            <a:r>
              <a:rPr lang="en-US" dirty="0" smtClean="0"/>
              <a:t> web </a:t>
            </a:r>
            <a:r>
              <a:rPr lang="en-US" dirty="0" err="1" smtClean="0"/>
              <a:t>dinâmicas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44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Formação</a:t>
            </a:r>
            <a:r>
              <a:rPr lang="en-US" dirty="0" smtClean="0"/>
              <a:t> de </a:t>
            </a:r>
            <a:r>
              <a:rPr lang="en-US" dirty="0" err="1" smtClean="0"/>
              <a:t>Grupos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grupos</a:t>
            </a:r>
            <a:r>
              <a:rPr lang="en-US" dirty="0" smtClean="0"/>
              <a:t> </a:t>
            </a:r>
            <a:r>
              <a:rPr lang="en-US" dirty="0" err="1" smtClean="0"/>
              <a:t>devem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constituídos</a:t>
            </a:r>
            <a:r>
              <a:rPr lang="en-US" dirty="0" smtClean="0"/>
              <a:t> no Aquila.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Idealmente</a:t>
            </a:r>
            <a:r>
              <a:rPr lang="en-US" dirty="0" smtClean="0"/>
              <a:t>, </a:t>
            </a:r>
            <a:r>
              <a:rPr lang="en-US" dirty="0" err="1"/>
              <a:t>c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grupo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constituído</a:t>
            </a:r>
            <a:r>
              <a:rPr lang="en-US" dirty="0" smtClean="0"/>
              <a:t> 4 </a:t>
            </a:r>
            <a:r>
              <a:rPr lang="en-US" dirty="0" err="1" smtClean="0"/>
              <a:t>alunos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tal</a:t>
            </a:r>
            <a:r>
              <a:rPr lang="en-US" dirty="0" smtClean="0"/>
              <a:t> </a:t>
            </a:r>
            <a:r>
              <a:rPr lang="en-US" dirty="0" err="1" smtClean="0"/>
              <a:t>tratarmos</a:t>
            </a:r>
            <a:r>
              <a:rPr lang="en-US" dirty="0" smtClean="0"/>
              <a:t> disso agora??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11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0A734767B91746B05FF5E4F105315A" ma:contentTypeVersion="0" ma:contentTypeDescription="Create a new document." ma:contentTypeScope="" ma:versionID="945e0d2b5c286b3ac1499c45db28cac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2673f4be480adf8d38d784c921ce24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112963-91B1-4176-973B-B076053F98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3242EA6-328F-4E88-8CA1-2AB618D9DCB5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276881F-75A5-4B4F-B9D0-5ED6104989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105</TotalTime>
  <Words>1906</Words>
  <Application>Microsoft Office PowerPoint</Application>
  <PresentationFormat>Ecrã Panorâmico</PresentationFormat>
  <Paragraphs>274</Paragraphs>
  <Slides>33</Slides>
  <Notes>12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33</vt:i4>
      </vt:variant>
    </vt:vector>
  </HeadingPairs>
  <TitlesOfParts>
    <vt:vector size="38" baseType="lpstr">
      <vt:lpstr>Arial</vt:lpstr>
      <vt:lpstr>Calibri</vt:lpstr>
      <vt:lpstr>Trebuchet MS</vt:lpstr>
      <vt:lpstr>Wingdings</vt:lpstr>
      <vt:lpstr>Berlin</vt:lpstr>
      <vt:lpstr>Projecto de Desenvolvimento de Software</vt:lpstr>
      <vt:lpstr>Programa</vt:lpstr>
      <vt:lpstr>Programa</vt:lpstr>
      <vt:lpstr>Programa</vt:lpstr>
      <vt:lpstr>Programa</vt:lpstr>
      <vt:lpstr>Bibliografia</vt:lpstr>
      <vt:lpstr>Avaliação</vt:lpstr>
      <vt:lpstr>Objectivos</vt:lpstr>
      <vt:lpstr>Formação de Grupos</vt:lpstr>
      <vt:lpstr>Ferramentas de trabalho</vt:lpstr>
      <vt:lpstr>XAMPP: Addons</vt:lpstr>
      <vt:lpstr>Servidor de Desenvolvimento/Produção</vt:lpstr>
      <vt:lpstr>PHP “crash course”</vt:lpstr>
      <vt:lpstr>PHP’s Strengths</vt:lpstr>
      <vt:lpstr>Objectives (crash course)</vt:lpstr>
      <vt:lpstr>Sample Application: An HTML form</vt:lpstr>
      <vt:lpstr>HTML/XHTML Forms</vt:lpstr>
      <vt:lpstr>What are forms?</vt:lpstr>
      <vt:lpstr>The &lt;form&gt; tag</vt:lpstr>
      <vt:lpstr>The &lt;input&gt; tag</vt:lpstr>
      <vt:lpstr>Text input</vt:lpstr>
      <vt:lpstr>Buttons</vt:lpstr>
      <vt:lpstr>Radio buttons</vt:lpstr>
      <vt:lpstr>Labels</vt:lpstr>
      <vt:lpstr>Checkboxes</vt:lpstr>
      <vt:lpstr>Drop-down menu or list</vt:lpstr>
      <vt:lpstr>Hidden fields</vt:lpstr>
      <vt:lpstr>A complete example</vt:lpstr>
      <vt:lpstr>Bob’s Auto Parts</vt:lpstr>
      <vt:lpstr>Processing the form (processorder.php)</vt:lpstr>
      <vt:lpstr>Variables and data types</vt:lpstr>
      <vt:lpstr>Declaring and Using Constants </vt:lpstr>
      <vt:lpstr>Variable Scope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Projecto de Desenvolvimento de Software</dc:title>
  <dc:creator>João Janela</dc:creator>
  <cp:lastModifiedBy>João Janela</cp:lastModifiedBy>
  <cp:revision>16</cp:revision>
  <dcterms:created xsi:type="dcterms:W3CDTF">2015-02-20T12:45:55Z</dcterms:created>
  <dcterms:modified xsi:type="dcterms:W3CDTF">2016-03-02T08:32:17Z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0x010100E40A734767B91746B05FF5E4F105315A</vt:lpwstr>
  </property>
</Properties>
</file>